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Default Extension="wdp" ContentType="image/vnd.ms-photo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Default Extension="xlsx" ContentType="application/vnd.openxmlformats-officedocument.spreadsheetml.sheet"/>
  <Override PartName="/ppt/charts/chart3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diagrams/colors2.xml" ContentType="application/vnd.openxmlformats-officedocument.drawingml.diagramColors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68" r:id="rId2"/>
    <p:sldId id="289" r:id="rId3"/>
    <p:sldId id="290" r:id="rId4"/>
    <p:sldId id="258" r:id="rId5"/>
    <p:sldId id="276" r:id="rId6"/>
    <p:sldId id="263" r:id="rId7"/>
    <p:sldId id="280" r:id="rId8"/>
    <p:sldId id="278" r:id="rId9"/>
  </p:sldIdLst>
  <p:sldSz cx="9144000" cy="6858000" type="screen4x3"/>
  <p:notesSz cx="10234613" cy="70993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EED308"/>
    <a:srgbClr val="F7DB09"/>
    <a:srgbClr val="CC9900"/>
    <a:srgbClr val="900000"/>
    <a:srgbClr val="9E0000"/>
    <a:srgbClr val="920000"/>
    <a:srgbClr val="A40000"/>
    <a:srgbClr val="F86F08"/>
    <a:srgbClr val="FF8001"/>
    <a:srgbClr val="FF9933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1014" y="-6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Office_Excel_Worksheet1.xlsx"/><Relationship Id="rId1" Type="http://schemas.openxmlformats.org/officeDocument/2006/relationships/themeOverride" Target="../theme/themeOverride1.xm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Office_Excel_Worksheet2.xlsx"/><Relationship Id="rId1" Type="http://schemas.openxmlformats.org/officeDocument/2006/relationships/themeOverride" Target="../theme/themeOverride2.xm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fr-BE"/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26517809193686764"/>
          <c:y val="0.15303236346809457"/>
          <c:w val="0.61045356996126099"/>
          <c:h val="0.81698400463797394"/>
        </c:manualLayout>
      </c:layout>
      <c:pieChart>
        <c:varyColors val="1"/>
        <c:ser>
          <c:idx val="0"/>
          <c:order val="0"/>
          <c:tx>
            <c:strRef>
              <c:f>Sum!$A$4</c:f>
              <c:strCache>
                <c:ptCount val="1"/>
                <c:pt idx="0">
                  <c:v>Total Investment</c:v>
                </c:pt>
              </c:strCache>
            </c:strRef>
          </c:tx>
          <c:spPr>
            <a:ln>
              <a:noFill/>
            </a:ln>
            <a:scene3d>
              <a:camera prst="orthographicFront"/>
              <a:lightRig rig="balanced" dir="t"/>
            </a:scene3d>
            <a:sp3d/>
          </c:spPr>
          <c:dPt>
            <c:idx val="2"/>
          </c:dPt>
          <c:dLbls>
            <c:dLbl>
              <c:idx val="0"/>
              <c:layout>
                <c:manualLayout>
                  <c:x val="-0.20541978060033295"/>
                  <c:y val="-1.5175992172588443E-2"/>
                </c:manualLayout>
              </c:layout>
              <c:tx>
                <c:rich>
                  <a:bodyPr/>
                  <a:lstStyle/>
                  <a:p>
                    <a:r>
                      <a:rPr lang="en-GB"/>
                      <a:t>M</a:t>
                    </a:r>
                    <a:r>
                      <a:rPr lang="el-GR"/>
                      <a:t>€</a:t>
                    </a:r>
                    <a:r>
                      <a:rPr lang="en-US"/>
                      <a:t>10,500</a:t>
                    </a:r>
                  </a:p>
                </c:rich>
              </c:tx>
              <c:showVal val="1"/>
            </c:dLbl>
            <c:dLbl>
              <c:idx val="1"/>
              <c:layout>
                <c:manualLayout>
                  <c:x val="0.21191947711980225"/>
                  <c:y val="-5.6519285300180896E-2"/>
                </c:manualLayout>
              </c:layout>
              <c:tx>
                <c:rich>
                  <a:bodyPr/>
                  <a:lstStyle/>
                  <a:p>
                    <a:pPr algn="ctr" rtl="0">
                      <a:defRPr/>
                    </a:pPr>
                    <a:r>
                      <a:rPr lang="en-GB"/>
                      <a:t>M</a:t>
                    </a:r>
                    <a:r>
                      <a:rPr lang="el-GR"/>
                      <a:t>€</a:t>
                    </a:r>
                    <a:r>
                      <a:rPr lang="en-US"/>
                      <a:t>8,350</a:t>
                    </a:r>
                  </a:p>
                </c:rich>
              </c:tx>
              <c:spPr/>
              <c:showVal val="1"/>
            </c:dLbl>
            <c:dLbl>
              <c:idx val="2"/>
              <c:layout>
                <c:manualLayout>
                  <c:x val="4.6972455883612423E-2"/>
                  <c:y val="0.10699109781440462"/>
                </c:manualLayout>
              </c:layout>
              <c:tx>
                <c:rich>
                  <a:bodyPr/>
                  <a:lstStyle/>
                  <a:p>
                    <a:pPr algn="ctr" rtl="0">
                      <a:defRPr/>
                    </a:pPr>
                    <a:r>
                      <a:rPr lang="en-GB"/>
                      <a:t>M</a:t>
                    </a:r>
                    <a:r>
                      <a:rPr lang="el-GR"/>
                      <a:t>€</a:t>
                    </a:r>
                    <a:r>
                      <a:rPr lang="en-US"/>
                      <a:t>500</a:t>
                    </a:r>
                  </a:p>
                </c:rich>
              </c:tx>
              <c:spPr/>
              <c:showVal val="1"/>
            </c:dLbl>
            <c:dLbl>
              <c:idx val="3"/>
              <c:layout>
                <c:manualLayout>
                  <c:x val="1.0100192018151736E-2"/>
                  <c:y val="9.5231707661461135E-2"/>
                </c:manualLayout>
              </c:layout>
              <c:tx>
                <c:rich>
                  <a:bodyPr/>
                  <a:lstStyle/>
                  <a:p>
                    <a:pPr algn="ctr" rtl="0">
                      <a:defRPr/>
                    </a:pPr>
                    <a:r>
                      <a:rPr lang="en-GB"/>
                      <a:t>M</a:t>
                    </a:r>
                    <a:r>
                      <a:rPr lang="el-GR"/>
                      <a:t>€</a:t>
                    </a:r>
                    <a:r>
                      <a:rPr lang="en-US"/>
                      <a:t>900</a:t>
                    </a:r>
                  </a:p>
                </c:rich>
              </c:tx>
              <c:spPr/>
              <c:showVal val="1"/>
            </c:dLbl>
            <c:dLbl>
              <c:idx val="4"/>
              <c:layout>
                <c:manualLayout>
                  <c:x val="1.1751337114117372E-2"/>
                  <c:y val="7.7087628138149178E-2"/>
                </c:manualLayout>
              </c:layout>
              <c:tx>
                <c:rich>
                  <a:bodyPr/>
                  <a:lstStyle/>
                  <a:p>
                    <a:pPr algn="ctr" rtl="0">
                      <a:defRPr/>
                    </a:pPr>
                    <a:r>
                      <a:rPr lang="en-GB"/>
                      <a:t>M</a:t>
                    </a:r>
                    <a:r>
                      <a:rPr lang="el-GR"/>
                      <a:t>€</a:t>
                    </a:r>
                    <a:r>
                      <a:rPr lang="en-US"/>
                      <a:t>72</a:t>
                    </a:r>
                  </a:p>
                </c:rich>
              </c:tx>
              <c:spPr/>
              <c:showVal val="1"/>
            </c:dLbl>
            <c:dLbl>
              <c:idx val="5"/>
              <c:layout>
                <c:manualLayout>
                  <c:x val="3.1439403812807756E-2"/>
                  <c:y val="0.14964442753747179"/>
                </c:manualLayout>
              </c:layout>
              <c:tx>
                <c:rich>
                  <a:bodyPr/>
                  <a:lstStyle/>
                  <a:p>
                    <a:pPr algn="ctr" rtl="0">
                      <a:defRPr/>
                    </a:pPr>
                    <a:r>
                      <a:rPr lang="en-GB"/>
                      <a:t>M</a:t>
                    </a:r>
                    <a:r>
                      <a:rPr lang="el-GR"/>
                      <a:t>€</a:t>
                    </a:r>
                    <a:r>
                      <a:rPr lang="en-US"/>
                      <a:t>6.5</a:t>
                    </a:r>
                  </a:p>
                </c:rich>
              </c:tx>
              <c:spPr/>
              <c:showVal val="1"/>
            </c:dLbl>
            <c:txPr>
              <a:bodyPr/>
              <a:lstStyle/>
              <a:p>
                <a:pPr algn="ctr">
                  <a:defRPr/>
                </a:pPr>
                <a:endParaRPr lang="fr-FR"/>
              </a:p>
            </c:txPr>
            <c:showVal val="1"/>
            <c:showLeaderLines val="1"/>
          </c:dLbls>
          <c:cat>
            <c:strRef>
              <c:f>(Sum!$B$1,Sum!$D$1,Sum!$E$1,Sum!$F$1,Sum!$G$1,Sum!$H$1)</c:f>
              <c:strCache>
                <c:ptCount val="6"/>
                <c:pt idx="0">
                  <c:v>Africa</c:v>
                </c:pt>
                <c:pt idx="1">
                  <c:v>Neighbourhood</c:v>
                </c:pt>
                <c:pt idx="2">
                  <c:v>Asia</c:v>
                </c:pt>
                <c:pt idx="3">
                  <c:v>Latin America</c:v>
                </c:pt>
                <c:pt idx="4">
                  <c:v>Central Asia</c:v>
                </c:pt>
                <c:pt idx="5">
                  <c:v>Carribean</c:v>
                </c:pt>
              </c:strCache>
            </c:strRef>
          </c:cat>
          <c:val>
            <c:numRef>
              <c:f>(Sum!$B$4,Sum!$D$4,Sum!$E$4,Sum!$F$4,Sum!$G$4,Sum!$H$4)</c:f>
              <c:numCache>
                <c:formatCode>General</c:formatCode>
                <c:ptCount val="6"/>
                <c:pt idx="0">
                  <c:v>10529.1</c:v>
                </c:pt>
                <c:pt idx="1">
                  <c:v>8345.7800000000007</c:v>
                </c:pt>
                <c:pt idx="2">
                  <c:v>500</c:v>
                </c:pt>
                <c:pt idx="3">
                  <c:v>898.9</c:v>
                </c:pt>
                <c:pt idx="4">
                  <c:v>71.8</c:v>
                </c:pt>
                <c:pt idx="5">
                  <c:v>6.5</c:v>
                </c:pt>
              </c:numCache>
            </c:numRef>
          </c:val>
        </c:ser>
        <c:dLbls/>
        <c:firstSliceAng val="0"/>
      </c:pieChart>
      <c:spPr>
        <a:ln>
          <a:noFill/>
        </a:ln>
      </c:spPr>
    </c:plotArea>
    <c:plotVisOnly val="1"/>
    <c:dispBlanksAs val="zero"/>
  </c:chart>
  <c:spPr>
    <a:noFill/>
    <a:ln>
      <a:noFill/>
    </a:ln>
    <a:scene3d>
      <a:camera prst="orthographicFront"/>
      <a:lightRig rig="threePt" dir="t"/>
    </a:scene3d>
    <a:sp3d prstMaterial="plastic"/>
  </c:spPr>
  <c:txPr>
    <a:bodyPr/>
    <a:lstStyle/>
    <a:p>
      <a:pPr algn="ctr" rtl="0">
        <a:defRPr lang="en-GB" sz="1400" b="1" i="0" u="none" strike="noStrike" kern="1200" baseline="0">
          <a:solidFill>
            <a:prstClr val="white">
              <a:lumMod val="85000"/>
            </a:prstClr>
          </a:solidFill>
          <a:latin typeface="+mn-lt"/>
          <a:ea typeface="Verdana" panose="020B0604030504040204" pitchFamily="34" charset="0"/>
          <a:cs typeface="Verdana" panose="020B0604030504040204" pitchFamily="34" charset="0"/>
        </a:defRPr>
      </a:pPr>
      <a:endParaRPr lang="fr-FR"/>
    </a:p>
  </c:txPr>
  <c:externalData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fr-BE"/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26373901046728548"/>
          <c:y val="9.7578934428816551E-3"/>
          <c:w val="0.61045356996126099"/>
          <c:h val="0.81698400463797394"/>
        </c:manualLayout>
      </c:layout>
      <c:pieChart>
        <c:varyColors val="1"/>
        <c:ser>
          <c:idx val="0"/>
          <c:order val="0"/>
          <c:tx>
            <c:strRef>
              <c:f>Sum!$A$3</c:f>
              <c:strCache>
                <c:ptCount val="1"/>
                <c:pt idx="0">
                  <c:v>Total EU support [m€] </c:v>
                </c:pt>
              </c:strCache>
            </c:strRef>
          </c:tx>
          <c:spPr>
            <a:effectLst>
              <a:glow rad="101600">
                <a:srgbClr val="DAEDEF">
                  <a:satMod val="175000"/>
                  <a:alpha val="40000"/>
                </a:srgbClr>
              </a:glow>
              <a:innerShdw>
                <a:prstClr val="black"/>
              </a:innerShdw>
            </a:effectLst>
            <a:scene3d>
              <a:camera prst="orthographicFront"/>
              <a:lightRig rig="threePt" dir="t"/>
            </a:scene3d>
            <a:sp3d prstMaterial="matte"/>
          </c:spPr>
          <c:dLbls>
            <c:dLbl>
              <c:idx val="0"/>
              <c:layout>
                <c:manualLayout>
                  <c:x val="-0.1915606036345672"/>
                  <c:y val="-0.12486876793020449"/>
                </c:manualLayout>
              </c:layout>
              <c:tx>
                <c:rich>
                  <a:bodyPr/>
                  <a:lstStyle/>
                  <a:p>
                    <a:pPr algn="ctr">
                      <a:defRPr lang="en-GB" sz="1400" b="1" i="0" u="none" strike="noStrike" kern="1200" baseline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defRPr>
                    </a:pPr>
                    <a:r>
                      <a:rPr lang="en-GB" sz="1400" b="1" dirty="0" smtClean="0">
                        <a:latin typeface="+mn-lt"/>
                      </a:rPr>
                      <a:t>M</a:t>
                    </a:r>
                    <a:r>
                      <a:rPr lang="el-GR" sz="1400" b="1" dirty="0" smtClean="0">
                        <a:latin typeface="+mn-lt"/>
                      </a:rPr>
                      <a:t>€</a:t>
                    </a:r>
                    <a:r>
                      <a:rPr lang="en-US" sz="1400" b="1" dirty="0" smtClean="0">
                        <a:latin typeface="+mn-lt"/>
                      </a:rPr>
                      <a:t>342.5</a:t>
                    </a:r>
                    <a:endParaRPr lang="en-US" sz="1400" b="1" dirty="0">
                      <a:latin typeface="+mn-lt"/>
                    </a:endParaRPr>
                  </a:p>
                </c:rich>
              </c:tx>
              <c:spPr/>
              <c:showVal val="1"/>
            </c:dLbl>
            <c:dLbl>
              <c:idx val="1"/>
              <c:layout>
                <c:manualLayout>
                  <c:x val="0.22377810297981882"/>
                  <c:y val="-4.236117225122802E-2"/>
                </c:manualLayout>
              </c:layout>
              <c:tx>
                <c:rich>
                  <a:bodyPr/>
                  <a:lstStyle/>
                  <a:p>
                    <a:pPr algn="ctr" rtl="0">
                      <a:defRPr lang="en-US" sz="1400" b="1" i="0" u="none" strike="noStrike" kern="1200" baseline="0" dirty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defRPr>
                    </a:pPr>
                    <a:r>
                      <a:rPr lang="en-GB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M</a:t>
                    </a:r>
                    <a:r>
                      <a:rPr lang="el-GR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€</a:t>
                    </a:r>
                    <a:r>
                      <a:rPr lang="en-US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178</a:t>
                    </a:r>
                    <a:endParaRPr lang="en-US" sz="1400" b="1" i="0" u="none" strike="noStrike" kern="1200" baseline="0" dirty="0">
                      <a:solidFill>
                        <a:prstClr val="white">
                          <a:lumMod val="85000"/>
                        </a:prstClr>
                      </a:solidFill>
                      <a:latin typeface="+mn-lt"/>
                      <a:ea typeface="+mn-ea"/>
                      <a:cs typeface="Aharoni" panose="02010803020104030203" pitchFamily="2" charset="-79"/>
                    </a:endParaRPr>
                  </a:p>
                </c:rich>
              </c:tx>
              <c:spPr/>
              <c:showVal val="1"/>
            </c:dLbl>
            <c:dLbl>
              <c:idx val="2"/>
              <c:layout>
                <c:manualLayout>
                  <c:x val="6.6810711311197271E-2"/>
                  <c:y val="0.10609344553952163"/>
                </c:manualLayout>
              </c:layout>
              <c:tx>
                <c:rich>
                  <a:bodyPr/>
                  <a:lstStyle/>
                  <a:p>
                    <a:pPr algn="ctr" rtl="0">
                      <a:defRPr lang="en-US" sz="1400" b="1" i="0" u="none" strike="noStrike" kern="1200" baseline="0" dirty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defRPr>
                    </a:pPr>
                    <a:r>
                      <a:rPr lang="en-GB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M</a:t>
                    </a:r>
                    <a:r>
                      <a:rPr lang="el-GR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€</a:t>
                    </a:r>
                    <a:r>
                      <a:rPr lang="en-US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10.5</a:t>
                    </a:r>
                    <a:endParaRPr lang="en-US" sz="1400" b="1" i="0" u="none" strike="noStrike" kern="1200" baseline="0" dirty="0">
                      <a:solidFill>
                        <a:prstClr val="white">
                          <a:lumMod val="85000"/>
                        </a:prstClr>
                      </a:solidFill>
                      <a:latin typeface="+mn-lt"/>
                      <a:ea typeface="+mn-ea"/>
                      <a:cs typeface="Aharoni" panose="02010803020104030203" pitchFamily="2" charset="-79"/>
                    </a:endParaRPr>
                  </a:p>
                </c:rich>
              </c:tx>
              <c:spPr/>
              <c:showVal val="1"/>
            </c:dLbl>
            <c:dLbl>
              <c:idx val="3"/>
              <c:layout>
                <c:manualLayout>
                  <c:x val="4.8918858367063722E-2"/>
                  <c:y val="6.3949678315312453E-2"/>
                </c:manualLayout>
              </c:layout>
              <c:tx>
                <c:rich>
                  <a:bodyPr/>
                  <a:lstStyle/>
                  <a:p>
                    <a:pPr algn="ctr" rtl="0">
                      <a:defRPr lang="en-US" sz="1400" b="1" i="0" u="none" strike="noStrike" kern="1200" baseline="0" dirty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defRPr>
                    </a:pPr>
                    <a:r>
                      <a:rPr lang="en-GB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M</a:t>
                    </a:r>
                    <a:r>
                      <a:rPr lang="el-GR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€</a:t>
                    </a:r>
                    <a:r>
                      <a:rPr lang="en-US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31</a:t>
                    </a:r>
                    <a:endParaRPr lang="en-US" sz="1400" b="1" i="0" u="none" strike="noStrike" kern="1200" baseline="0" dirty="0">
                      <a:solidFill>
                        <a:prstClr val="white">
                          <a:lumMod val="85000"/>
                        </a:prstClr>
                      </a:solidFill>
                      <a:latin typeface="+mn-lt"/>
                      <a:ea typeface="+mn-ea"/>
                      <a:cs typeface="Aharoni" panose="02010803020104030203" pitchFamily="2" charset="-79"/>
                    </a:endParaRPr>
                  </a:p>
                </c:rich>
              </c:tx>
              <c:spPr/>
              <c:showVal val="1"/>
            </c:dLbl>
            <c:dLbl>
              <c:idx val="4"/>
              <c:layout>
                <c:manualLayout>
                  <c:x val="7.348542114284937E-3"/>
                  <c:y val="4.0303195916190887E-2"/>
                </c:manualLayout>
              </c:layout>
              <c:tx>
                <c:rich>
                  <a:bodyPr/>
                  <a:lstStyle/>
                  <a:p>
                    <a:pPr algn="ctr" rtl="0">
                      <a:defRPr lang="en-US" sz="1400" b="1" i="0" u="none" strike="noStrike" kern="1200" baseline="0" dirty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defRPr>
                    </a:pPr>
                    <a:r>
                      <a:rPr lang="en-GB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M</a:t>
                    </a:r>
                    <a:r>
                      <a:rPr lang="el-GR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€</a:t>
                    </a:r>
                    <a:r>
                      <a:rPr lang="en-US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19</a:t>
                    </a:r>
                    <a:endParaRPr lang="en-US" sz="1400" b="1" i="0" u="none" strike="noStrike" kern="1200" baseline="0" dirty="0">
                      <a:solidFill>
                        <a:prstClr val="white">
                          <a:lumMod val="85000"/>
                        </a:prstClr>
                      </a:solidFill>
                      <a:latin typeface="+mn-lt"/>
                      <a:ea typeface="+mn-ea"/>
                      <a:cs typeface="Aharoni" panose="02010803020104030203" pitchFamily="2" charset="-79"/>
                    </a:endParaRPr>
                  </a:p>
                </c:rich>
              </c:tx>
              <c:spPr/>
              <c:showVal val="1"/>
            </c:dLbl>
            <c:dLbl>
              <c:idx val="5"/>
              <c:layout>
                <c:manualLayout>
                  <c:x val="2.731883329423461E-2"/>
                  <c:y val="0.11006321565083632"/>
                </c:manualLayout>
              </c:layout>
              <c:tx>
                <c:rich>
                  <a:bodyPr/>
                  <a:lstStyle/>
                  <a:p>
                    <a:pPr algn="ctr" rtl="0">
                      <a:defRPr lang="en-US" sz="1400" b="1" i="0" u="none" strike="noStrike" kern="1200" baseline="0" dirty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defRPr>
                    </a:pPr>
                    <a:r>
                      <a:rPr lang="en-GB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M</a:t>
                    </a:r>
                    <a:r>
                      <a:rPr lang="el-GR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€</a:t>
                    </a:r>
                    <a:r>
                      <a:rPr lang="en-US" sz="1400" b="1" i="0" u="none" strike="noStrike" kern="1200" baseline="0" dirty="0" smtClean="0">
                        <a:solidFill>
                          <a:prstClr val="white">
                            <a:lumMod val="85000"/>
                          </a:prstClr>
                        </a:solidFill>
                        <a:latin typeface="+mn-lt"/>
                        <a:ea typeface="+mn-ea"/>
                        <a:cs typeface="Aharoni" panose="02010803020104030203" pitchFamily="2" charset="-79"/>
                      </a:rPr>
                      <a:t>2</a:t>
                    </a:r>
                    <a:endParaRPr lang="en-US" sz="1400" b="1" i="0" u="none" strike="noStrike" kern="1200" baseline="0" dirty="0">
                      <a:solidFill>
                        <a:prstClr val="white">
                          <a:lumMod val="85000"/>
                        </a:prstClr>
                      </a:solidFill>
                      <a:latin typeface="+mn-lt"/>
                      <a:ea typeface="+mn-ea"/>
                      <a:cs typeface="Aharoni" panose="02010803020104030203" pitchFamily="2" charset="-79"/>
                    </a:endParaRPr>
                  </a:p>
                </c:rich>
              </c:tx>
              <c:spPr/>
              <c:showVal val="1"/>
            </c:dLbl>
            <c:txPr>
              <a:bodyPr/>
              <a:lstStyle/>
              <a:p>
                <a:pPr algn="ctr">
                  <a:defRPr lang="en-GB" sz="2000" b="0" i="0" u="none" strike="noStrike" kern="1200" baseline="0">
                    <a:solidFill>
                      <a:prstClr val="white">
                        <a:lumMod val="85000"/>
                      </a:prstClr>
                    </a:solidFill>
                    <a:latin typeface="Aharoni" panose="02010803020104030203" pitchFamily="2" charset="-79"/>
                    <a:ea typeface="+mn-ea"/>
                    <a:cs typeface="Aharoni" panose="02010803020104030203" pitchFamily="2" charset="-79"/>
                  </a:defRPr>
                </a:pPr>
                <a:endParaRPr lang="fr-FR"/>
              </a:p>
            </c:txPr>
            <c:showVal val="1"/>
            <c:showLeaderLines val="1"/>
          </c:dLbls>
          <c:cat>
            <c:strRef>
              <c:f>(Sum!$B$1,Sum!$D$1,Sum!$E$1,Sum!$F$1,Sum!$G$1,Sum!$H$1)</c:f>
              <c:strCache>
                <c:ptCount val="6"/>
                <c:pt idx="0">
                  <c:v>Africa</c:v>
                </c:pt>
                <c:pt idx="1">
                  <c:v>Neighbourhood</c:v>
                </c:pt>
                <c:pt idx="2">
                  <c:v>Asia</c:v>
                </c:pt>
                <c:pt idx="3">
                  <c:v>Latin America</c:v>
                </c:pt>
                <c:pt idx="4">
                  <c:v>Central Asia</c:v>
                </c:pt>
                <c:pt idx="5">
                  <c:v>Carribean</c:v>
                </c:pt>
              </c:strCache>
            </c:strRef>
          </c:cat>
          <c:val>
            <c:numRef>
              <c:f>(Sum!$B$3,Sum!$D$3,Sum!$E$3,Sum!$F$3,Sum!$G$3,Sum!$H$3)</c:f>
              <c:numCache>
                <c:formatCode>General</c:formatCode>
                <c:ptCount val="6"/>
                <c:pt idx="0">
                  <c:v>342.5</c:v>
                </c:pt>
                <c:pt idx="1">
                  <c:v>178.3</c:v>
                </c:pt>
                <c:pt idx="2">
                  <c:v>10.5</c:v>
                </c:pt>
                <c:pt idx="3">
                  <c:v>31.3</c:v>
                </c:pt>
                <c:pt idx="4">
                  <c:v>18.8</c:v>
                </c:pt>
                <c:pt idx="5">
                  <c:v>2</c:v>
                </c:pt>
              </c:numCache>
            </c:numRef>
          </c:val>
        </c:ser>
        <c:dLbls/>
        <c:firstSliceAng val="0"/>
      </c:pieChart>
    </c:plotArea>
    <c:plotVisOnly val="1"/>
    <c:dispBlanksAs val="zero"/>
  </c:chart>
  <c:spPr>
    <a:noFill/>
    <a:ln>
      <a:noFill/>
    </a:ln>
  </c:spPr>
  <c:externalData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fr-BE"/>
  <c:style val="35"/>
  <c:chart>
    <c:view3D>
      <c:rotX val="20"/>
      <c:rotY val="50"/>
      <c:rAngAx val="1"/>
    </c:view3D>
    <c:backWall>
      <c:spPr>
        <a:noFill/>
      </c:spPr>
    </c:backWall>
    <c:plotArea>
      <c:layout>
        <c:manualLayout>
          <c:layoutTarget val="inner"/>
          <c:xMode val="edge"/>
          <c:yMode val="edge"/>
          <c:x val="0.12656630269951011"/>
          <c:y val="4.5272533821028443E-2"/>
          <c:w val="0.64074421455545794"/>
          <c:h val="0.67046332458786628"/>
        </c:manualLayout>
      </c:layout>
      <c:bar3DChart>
        <c:barDir val="col"/>
        <c:grouping val="clustered"/>
        <c:ser>
          <c:idx val="0"/>
          <c:order val="0"/>
          <c:tx>
            <c:strRef>
              <c:f>Sum!$B$82</c:f>
              <c:strCache>
                <c:ptCount val="1"/>
                <c:pt idx="0">
                  <c:v>EU contribution</c:v>
                </c:pt>
              </c:strCache>
            </c:strRef>
          </c:tx>
          <c:spPr>
            <a:solidFill>
              <a:srgbClr val="99CC00"/>
            </a:solidFill>
            <a:scene3d>
              <a:camera prst="orthographicFront"/>
              <a:lightRig rig="threePt" dir="t"/>
            </a:scene3d>
            <a:sp3d prstMaterial="dkEdge">
              <a:bevelT/>
              <a:contourClr>
                <a:srgbClr val="000000"/>
              </a:contourClr>
            </a:sp3d>
          </c:spPr>
          <c:cat>
            <c:strRef>
              <c:f>Sum!$A$83:$A$85</c:f>
              <c:strCache>
                <c:ptCount val="3"/>
                <c:pt idx="0">
                  <c:v>SE4All ITF approved</c:v>
                </c:pt>
                <c:pt idx="1">
                  <c:v>SE4All  ITF pipeline</c:v>
                </c:pt>
                <c:pt idx="2">
                  <c:v>Rural electrification</c:v>
                </c:pt>
              </c:strCache>
            </c:strRef>
          </c:cat>
          <c:val>
            <c:numRef>
              <c:f>Sum!$B$83:$B$85</c:f>
              <c:numCache>
                <c:formatCode>#,##0</c:formatCode>
                <c:ptCount val="3"/>
                <c:pt idx="0" formatCode="#,##0.00">
                  <c:v>105.4</c:v>
                </c:pt>
                <c:pt idx="1">
                  <c:v>268</c:v>
                </c:pt>
                <c:pt idx="2" formatCode="General">
                  <c:v>40</c:v>
                </c:pt>
              </c:numCache>
            </c:numRef>
          </c:val>
        </c:ser>
        <c:ser>
          <c:idx val="1"/>
          <c:order val="1"/>
          <c:tx>
            <c:strRef>
              <c:f>Sum!$C$82</c:f>
              <c:strCache>
                <c:ptCount val="1"/>
                <c:pt idx="0">
                  <c:v>Total Investment</c:v>
                </c:pt>
              </c:strCache>
            </c:strRef>
          </c:tx>
          <c:spPr>
            <a:solidFill>
              <a:srgbClr val="FF5050"/>
            </a:solidFill>
            <a:scene3d>
              <a:camera prst="orthographicFront"/>
              <a:lightRig rig="threePt" dir="t"/>
            </a:scene3d>
            <a:sp3d prstMaterial="plastic">
              <a:bevelT/>
              <a:contourClr>
                <a:srgbClr val="000000"/>
              </a:contourClr>
            </a:sp3d>
          </c:spPr>
          <c:cat>
            <c:strRef>
              <c:f>Sum!$A$83:$A$85</c:f>
              <c:strCache>
                <c:ptCount val="3"/>
                <c:pt idx="0">
                  <c:v>SE4All ITF approved</c:v>
                </c:pt>
                <c:pt idx="1">
                  <c:v>SE4All  ITF pipeline</c:v>
                </c:pt>
                <c:pt idx="2">
                  <c:v>Rural electrification</c:v>
                </c:pt>
              </c:strCache>
            </c:strRef>
          </c:cat>
          <c:val>
            <c:numRef>
              <c:f>Sum!$C$83:$C$85</c:f>
              <c:numCache>
                <c:formatCode>#,##0</c:formatCode>
                <c:ptCount val="3"/>
                <c:pt idx="0" formatCode="#,##0.00">
                  <c:v>1316.84</c:v>
                </c:pt>
                <c:pt idx="1">
                  <c:v>1541.5645</c:v>
                </c:pt>
                <c:pt idx="2" formatCode="General">
                  <c:v>106.3</c:v>
                </c:pt>
              </c:numCache>
            </c:numRef>
          </c:val>
        </c:ser>
        <c:dLbls/>
        <c:shape val="box"/>
        <c:axId val="71769472"/>
        <c:axId val="71812224"/>
        <c:axId val="0"/>
      </c:bar3DChart>
      <c:catAx>
        <c:axId val="71769472"/>
        <c:scaling>
          <c:orientation val="minMax"/>
        </c:scaling>
        <c:axPos val="b"/>
        <c:tickLblPos val="nextTo"/>
        <c:txPr>
          <a:bodyPr rot="0" anchor="t" anchorCtr="0"/>
          <a:lstStyle/>
          <a:p>
            <a:pPr algn="ctr" rtl="0">
              <a:defRPr lang="en-GB" sz="1050" b="1" i="0" u="none" strike="noStrike" kern="1200" baseline="0">
                <a:solidFill>
                  <a:srgbClr val="4F81BD">
                    <a:lumMod val="75000"/>
                  </a:srgb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71812224"/>
        <c:crosses val="autoZero"/>
        <c:auto val="1"/>
        <c:lblAlgn val="ctr"/>
        <c:lblOffset val="100"/>
      </c:catAx>
      <c:valAx>
        <c:axId val="71812224"/>
        <c:scaling>
          <c:orientation val="minMax"/>
        </c:scaling>
        <c:axPos val="l"/>
        <c:title>
          <c:tx>
            <c:rich>
              <a:bodyPr rot="-5400000" vert="horz"/>
              <a:lstStyle/>
              <a:p>
                <a:pPr algn="ctr">
                  <a:defRPr lang="en-GB" sz="1400" b="1" i="0" u="none" strike="noStrike" kern="1200" baseline="0">
                    <a:solidFill>
                      <a:srgbClr val="4F81BD">
                        <a:lumMod val="75000"/>
                      </a:srgb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GB" sz="1400" b="1" i="0" u="none" strike="noStrike" kern="1200" baseline="0">
                    <a:solidFill>
                      <a:srgbClr val="4F81BD">
                        <a:lumMod val="75000"/>
                      </a:srgbClr>
                    </a:solidFill>
                    <a:latin typeface="+mn-lt"/>
                    <a:ea typeface="+mn-ea"/>
                    <a:cs typeface="+mn-cs"/>
                  </a:rPr>
                  <a:t>[million </a:t>
                </a:r>
                <a:r>
                  <a:rPr lang="el-GR" sz="1400" b="1" i="0" u="none" strike="noStrike" kern="1200" baseline="0">
                    <a:solidFill>
                      <a:srgbClr val="4F81BD">
                        <a:lumMod val="75000"/>
                      </a:srgbClr>
                    </a:solidFill>
                    <a:latin typeface="+mn-lt"/>
                    <a:ea typeface="+mn-ea"/>
                    <a:cs typeface="+mn-cs"/>
                  </a:rPr>
                  <a:t>€</a:t>
                </a:r>
                <a:r>
                  <a:rPr lang="en-GB" sz="1400" b="1" i="0" u="none" strike="noStrike" kern="1200" baseline="0">
                    <a:solidFill>
                      <a:srgbClr val="4F81BD">
                        <a:lumMod val="75000"/>
                      </a:srgbClr>
                    </a:solidFill>
                    <a:latin typeface="+mn-lt"/>
                    <a:ea typeface="+mn-ea"/>
                    <a:cs typeface="+mn-cs"/>
                  </a:rPr>
                  <a:t>]</a:t>
                </a:r>
              </a:p>
            </c:rich>
          </c:tx>
          <c:layout/>
        </c:title>
        <c:numFmt formatCode="#,##0" sourceLinked="0"/>
        <c:tickLblPos val="nextTo"/>
        <c:txPr>
          <a:bodyPr/>
          <a:lstStyle/>
          <a:p>
            <a:pPr algn="ctr" rtl="0">
              <a:defRPr lang="en-GB" sz="1100" b="1" i="0" u="none" strike="noStrike" kern="1200" baseline="0">
                <a:solidFill>
                  <a:srgbClr val="4F81BD">
                    <a:lumMod val="75000"/>
                  </a:srgb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71769472"/>
        <c:crosses val="autoZero"/>
        <c:crossBetween val="between"/>
      </c:valAx>
    </c:plotArea>
    <c:legend>
      <c:legendPos val="r"/>
      <c:layout/>
      <c:txPr>
        <a:bodyPr/>
        <a:lstStyle/>
        <a:p>
          <a:pPr algn="ctr" rtl="0">
            <a:defRPr lang="en-GB" sz="1200" b="1" i="0" u="none" strike="noStrike" kern="1200" baseline="0">
              <a:solidFill>
                <a:srgbClr val="4F81BD">
                  <a:lumMod val="75000"/>
                </a:srgb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</c:chart>
  <c:spPr>
    <a:noFill/>
    <a:ln>
      <a:noFill/>
    </a:ln>
    <a:effectLst>
      <a:outerShdw blurRad="241300" dist="50800" dir="5400000" algn="ctr" rotWithShape="0">
        <a:srgbClr val="000000">
          <a:alpha val="43137"/>
        </a:srgbClr>
      </a:outerShdw>
    </a:effectLst>
  </c:spPr>
  <c:txPr>
    <a:bodyPr/>
    <a:lstStyle/>
    <a:p>
      <a:pPr>
        <a:defRPr sz="1800"/>
      </a:pPr>
      <a:endParaRPr lang="fr-FR"/>
    </a:p>
  </c:txPr>
  <c:externalData r:id="rId1"/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474E63A-1631-4528-8804-617CEECE1542}" type="doc">
      <dgm:prSet loTypeId="urn:microsoft.com/office/officeart/2005/8/layout/venn2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0F995FDA-60DB-4EFD-89B9-90071E7E4018}">
      <dgm:prSet phldrT="[Text]" custT="1"/>
      <dgm:spPr>
        <a:solidFill>
          <a:srgbClr val="0F5494"/>
        </a:solidFill>
      </dgm:spPr>
      <dgm:t>
        <a:bodyPr/>
        <a:lstStyle/>
        <a:p>
          <a:r>
            <a:rPr lang="en-GB" altLang="en-US" sz="1400" b="1" dirty="0" smtClean="0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rPr>
            <a:t>€ 1,2 billion </a:t>
          </a:r>
          <a:r>
            <a:rPr lang="en-GB" altLang="en-US" sz="1400" dirty="0" smtClean="0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rPr>
            <a:t>Total amount of investments proposed</a:t>
          </a:r>
          <a:endParaRPr lang="en-GB" sz="1400" dirty="0">
            <a:solidFill>
              <a:schemeClr val="bg1"/>
            </a:solidFill>
          </a:endParaRPr>
        </a:p>
      </dgm:t>
    </dgm:pt>
    <dgm:pt modelId="{524D1161-10A1-4749-8874-0D7C7A49E839}" type="parTrans" cxnId="{919A497A-5EB8-4CB4-A50E-0C561FAEC9A2}">
      <dgm:prSet/>
      <dgm:spPr/>
      <dgm:t>
        <a:bodyPr/>
        <a:lstStyle/>
        <a:p>
          <a:endParaRPr lang="en-GB"/>
        </a:p>
      </dgm:t>
    </dgm:pt>
    <dgm:pt modelId="{EEDADF5D-678B-4A6F-8423-45E1FD84B40C}" type="sibTrans" cxnId="{919A497A-5EB8-4CB4-A50E-0C561FAEC9A2}">
      <dgm:prSet/>
      <dgm:spPr/>
      <dgm:t>
        <a:bodyPr/>
        <a:lstStyle/>
        <a:p>
          <a:endParaRPr lang="en-GB"/>
        </a:p>
      </dgm:t>
    </dgm:pt>
    <dgm:pt modelId="{571D0F0F-781C-45A8-A19C-33BCA0BA08BC}">
      <dgm:prSet phldrT="[Text]" custT="1"/>
      <dgm:spPr>
        <a:solidFill>
          <a:srgbClr val="99CCFF"/>
        </a:solidFill>
      </dgm:spPr>
      <dgm:t>
        <a:bodyPr/>
        <a:lstStyle/>
        <a:p>
          <a:r>
            <a:rPr lang="en-GB" altLang="en-US" sz="1400" b="1" dirty="0" smtClean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rPr>
            <a:t>€ 825 million</a:t>
          </a:r>
        </a:p>
        <a:p>
          <a:r>
            <a:rPr lang="en-GB" altLang="en-US" sz="1400" dirty="0" smtClean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rPr>
            <a:t>Grant amount requested</a:t>
          </a:r>
          <a:endParaRPr lang="en-GB" sz="1400" dirty="0"/>
        </a:p>
      </dgm:t>
    </dgm:pt>
    <dgm:pt modelId="{FC10CB12-9AAA-4D75-AF20-FCB76CFC5213}" type="parTrans" cxnId="{A9847236-0CD3-4B37-8CF2-5B8306410914}">
      <dgm:prSet/>
      <dgm:spPr/>
      <dgm:t>
        <a:bodyPr/>
        <a:lstStyle/>
        <a:p>
          <a:endParaRPr lang="en-GB"/>
        </a:p>
      </dgm:t>
    </dgm:pt>
    <dgm:pt modelId="{5BA71F92-8211-4C21-A586-09BB44A03B08}" type="sibTrans" cxnId="{A9847236-0CD3-4B37-8CF2-5B8306410914}">
      <dgm:prSet/>
      <dgm:spPr/>
      <dgm:t>
        <a:bodyPr/>
        <a:lstStyle/>
        <a:p>
          <a:endParaRPr lang="en-GB"/>
        </a:p>
      </dgm:t>
    </dgm:pt>
    <dgm:pt modelId="{13D7DA91-8B2F-4288-ADE9-E70038988C78}">
      <dgm:prSet phldrT="[Text]" custT="1"/>
      <dgm:spPr>
        <a:solidFill>
          <a:srgbClr val="92D050"/>
        </a:solidFill>
      </dgm:spPr>
      <dgm:t>
        <a:bodyPr/>
        <a:lstStyle/>
        <a:p>
          <a:r>
            <a:rPr lang="en-GB" altLang="en-US" sz="1600" b="1" dirty="0" smtClean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rPr>
            <a:t>€ 95 million  </a:t>
          </a:r>
        </a:p>
        <a:p>
          <a:r>
            <a:rPr lang="en-GB" altLang="en-US" sz="1600" dirty="0" smtClean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rPr>
            <a:t>EC funding available </a:t>
          </a:r>
          <a:endParaRPr lang="en-GB" sz="1600" dirty="0"/>
        </a:p>
      </dgm:t>
    </dgm:pt>
    <dgm:pt modelId="{93B39ABA-983A-4B90-9C94-AD339B0B2192}" type="parTrans" cxnId="{BEB2B740-DAA8-4094-ABB8-F06F436C9BA9}">
      <dgm:prSet/>
      <dgm:spPr/>
      <dgm:t>
        <a:bodyPr/>
        <a:lstStyle/>
        <a:p>
          <a:endParaRPr lang="en-GB"/>
        </a:p>
      </dgm:t>
    </dgm:pt>
    <dgm:pt modelId="{015C3BB4-71E9-428B-90EE-96BF6A8977C2}" type="sibTrans" cxnId="{BEB2B740-DAA8-4094-ABB8-F06F436C9BA9}">
      <dgm:prSet/>
      <dgm:spPr/>
      <dgm:t>
        <a:bodyPr/>
        <a:lstStyle/>
        <a:p>
          <a:endParaRPr lang="en-GB"/>
        </a:p>
      </dgm:t>
    </dgm:pt>
    <dgm:pt modelId="{97C0B722-78EE-4066-9274-7F630EBA73A5}" type="pres">
      <dgm:prSet presAssocID="{8474E63A-1631-4528-8804-617CEECE1542}" presName="Name0" presStyleCnt="0">
        <dgm:presLayoutVars>
          <dgm:chMax val="7"/>
          <dgm:resizeHandles val="exact"/>
        </dgm:presLayoutVars>
      </dgm:prSet>
      <dgm:spPr/>
      <dgm:t>
        <a:bodyPr/>
        <a:lstStyle/>
        <a:p>
          <a:endParaRPr lang="en-GB"/>
        </a:p>
      </dgm:t>
    </dgm:pt>
    <dgm:pt modelId="{97320135-DBCD-49BB-B4F2-2658E25486B6}" type="pres">
      <dgm:prSet presAssocID="{8474E63A-1631-4528-8804-617CEECE1542}" presName="comp1" presStyleCnt="0"/>
      <dgm:spPr/>
    </dgm:pt>
    <dgm:pt modelId="{36BC02F6-D8B8-4ECE-B43F-1D641E8663D1}" type="pres">
      <dgm:prSet presAssocID="{8474E63A-1631-4528-8804-617CEECE1542}" presName="circle1" presStyleLbl="node1" presStyleIdx="0" presStyleCnt="3"/>
      <dgm:spPr/>
      <dgm:t>
        <a:bodyPr/>
        <a:lstStyle/>
        <a:p>
          <a:endParaRPr lang="en-GB"/>
        </a:p>
      </dgm:t>
    </dgm:pt>
    <dgm:pt modelId="{AA7B98B8-F1FD-4E71-87B2-143E9A2956C9}" type="pres">
      <dgm:prSet presAssocID="{8474E63A-1631-4528-8804-617CEECE1542}" presName="c1text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E37FF9A9-279A-4D33-A019-22C40A4C2CF3}" type="pres">
      <dgm:prSet presAssocID="{8474E63A-1631-4528-8804-617CEECE1542}" presName="comp2" presStyleCnt="0"/>
      <dgm:spPr/>
    </dgm:pt>
    <dgm:pt modelId="{882146E1-90E0-4002-9505-1D8B3A7FC17A}" type="pres">
      <dgm:prSet presAssocID="{8474E63A-1631-4528-8804-617CEECE1542}" presName="circle2" presStyleLbl="node1" presStyleIdx="1" presStyleCnt="3" custScaleX="89684" custScaleY="91068"/>
      <dgm:spPr/>
      <dgm:t>
        <a:bodyPr/>
        <a:lstStyle/>
        <a:p>
          <a:endParaRPr lang="en-GB"/>
        </a:p>
      </dgm:t>
    </dgm:pt>
    <dgm:pt modelId="{EE74DE07-B3D3-4A82-AC88-59A345FBB0E4}" type="pres">
      <dgm:prSet presAssocID="{8474E63A-1631-4528-8804-617CEECE1542}" presName="c2text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A5742ACE-03D6-472A-B223-787399415AC4}" type="pres">
      <dgm:prSet presAssocID="{8474E63A-1631-4528-8804-617CEECE1542}" presName="comp3" presStyleCnt="0"/>
      <dgm:spPr/>
    </dgm:pt>
    <dgm:pt modelId="{48D02BE3-7E78-4425-86D1-10A001F88088}" type="pres">
      <dgm:prSet presAssocID="{8474E63A-1631-4528-8804-617CEECE1542}" presName="circle3" presStyleLbl="node1" presStyleIdx="2" presStyleCnt="3" custScaleX="77827" custScaleY="66116"/>
      <dgm:spPr/>
      <dgm:t>
        <a:bodyPr/>
        <a:lstStyle/>
        <a:p>
          <a:endParaRPr lang="en-GB"/>
        </a:p>
      </dgm:t>
    </dgm:pt>
    <dgm:pt modelId="{27D22B25-2AF2-4C95-A6B0-D9287F251A11}" type="pres">
      <dgm:prSet presAssocID="{8474E63A-1631-4528-8804-617CEECE1542}" presName="c3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</dgm:ptLst>
  <dgm:cxnLst>
    <dgm:cxn modelId="{80EA50F8-BED2-4C89-AEA0-D985766130CE}" type="presOf" srcId="{0F995FDA-60DB-4EFD-89B9-90071E7E4018}" destId="{AA7B98B8-F1FD-4E71-87B2-143E9A2956C9}" srcOrd="1" destOrd="0" presId="urn:microsoft.com/office/officeart/2005/8/layout/venn2"/>
    <dgm:cxn modelId="{CC0CB92C-82AB-4B76-AAC1-97DBDC125B94}" type="presOf" srcId="{571D0F0F-781C-45A8-A19C-33BCA0BA08BC}" destId="{882146E1-90E0-4002-9505-1D8B3A7FC17A}" srcOrd="0" destOrd="0" presId="urn:microsoft.com/office/officeart/2005/8/layout/venn2"/>
    <dgm:cxn modelId="{A9847236-0CD3-4B37-8CF2-5B8306410914}" srcId="{8474E63A-1631-4528-8804-617CEECE1542}" destId="{571D0F0F-781C-45A8-A19C-33BCA0BA08BC}" srcOrd="1" destOrd="0" parTransId="{FC10CB12-9AAA-4D75-AF20-FCB76CFC5213}" sibTransId="{5BA71F92-8211-4C21-A586-09BB44A03B08}"/>
    <dgm:cxn modelId="{919A497A-5EB8-4CB4-A50E-0C561FAEC9A2}" srcId="{8474E63A-1631-4528-8804-617CEECE1542}" destId="{0F995FDA-60DB-4EFD-89B9-90071E7E4018}" srcOrd="0" destOrd="0" parTransId="{524D1161-10A1-4749-8874-0D7C7A49E839}" sibTransId="{EEDADF5D-678B-4A6F-8423-45E1FD84B40C}"/>
    <dgm:cxn modelId="{BEB2B740-DAA8-4094-ABB8-F06F436C9BA9}" srcId="{8474E63A-1631-4528-8804-617CEECE1542}" destId="{13D7DA91-8B2F-4288-ADE9-E70038988C78}" srcOrd="2" destOrd="0" parTransId="{93B39ABA-983A-4B90-9C94-AD339B0B2192}" sibTransId="{015C3BB4-71E9-428B-90EE-96BF6A8977C2}"/>
    <dgm:cxn modelId="{83C21207-5F86-4551-B7A3-F40EA316AFE8}" type="presOf" srcId="{571D0F0F-781C-45A8-A19C-33BCA0BA08BC}" destId="{EE74DE07-B3D3-4A82-AC88-59A345FBB0E4}" srcOrd="1" destOrd="0" presId="urn:microsoft.com/office/officeart/2005/8/layout/venn2"/>
    <dgm:cxn modelId="{36A6BA59-9E93-43DB-9FA8-41339E9D8466}" type="presOf" srcId="{13D7DA91-8B2F-4288-ADE9-E70038988C78}" destId="{27D22B25-2AF2-4C95-A6B0-D9287F251A11}" srcOrd="1" destOrd="0" presId="urn:microsoft.com/office/officeart/2005/8/layout/venn2"/>
    <dgm:cxn modelId="{4828A8D8-9B53-4864-9988-0547E1FE7072}" type="presOf" srcId="{13D7DA91-8B2F-4288-ADE9-E70038988C78}" destId="{48D02BE3-7E78-4425-86D1-10A001F88088}" srcOrd="0" destOrd="0" presId="urn:microsoft.com/office/officeart/2005/8/layout/venn2"/>
    <dgm:cxn modelId="{A60C96AA-58A0-4E58-957A-6D01020587AC}" type="presOf" srcId="{8474E63A-1631-4528-8804-617CEECE1542}" destId="{97C0B722-78EE-4066-9274-7F630EBA73A5}" srcOrd="0" destOrd="0" presId="urn:microsoft.com/office/officeart/2005/8/layout/venn2"/>
    <dgm:cxn modelId="{CE293540-BFB8-4C71-91B1-14A24E38F5A5}" type="presOf" srcId="{0F995FDA-60DB-4EFD-89B9-90071E7E4018}" destId="{36BC02F6-D8B8-4ECE-B43F-1D641E8663D1}" srcOrd="0" destOrd="0" presId="urn:microsoft.com/office/officeart/2005/8/layout/venn2"/>
    <dgm:cxn modelId="{F564FEBE-584D-4DBD-A1C6-277529DDF1A4}" type="presParOf" srcId="{97C0B722-78EE-4066-9274-7F630EBA73A5}" destId="{97320135-DBCD-49BB-B4F2-2658E25486B6}" srcOrd="0" destOrd="0" presId="urn:microsoft.com/office/officeart/2005/8/layout/venn2"/>
    <dgm:cxn modelId="{1502661B-F2CF-4978-BC25-C05C1CF5F70D}" type="presParOf" srcId="{97320135-DBCD-49BB-B4F2-2658E25486B6}" destId="{36BC02F6-D8B8-4ECE-B43F-1D641E8663D1}" srcOrd="0" destOrd="0" presId="urn:microsoft.com/office/officeart/2005/8/layout/venn2"/>
    <dgm:cxn modelId="{B45007A7-9901-4E53-B337-76924C8E083E}" type="presParOf" srcId="{97320135-DBCD-49BB-B4F2-2658E25486B6}" destId="{AA7B98B8-F1FD-4E71-87B2-143E9A2956C9}" srcOrd="1" destOrd="0" presId="urn:microsoft.com/office/officeart/2005/8/layout/venn2"/>
    <dgm:cxn modelId="{1938370F-DC83-428D-83AB-FA5878187FA8}" type="presParOf" srcId="{97C0B722-78EE-4066-9274-7F630EBA73A5}" destId="{E37FF9A9-279A-4D33-A019-22C40A4C2CF3}" srcOrd="1" destOrd="0" presId="urn:microsoft.com/office/officeart/2005/8/layout/venn2"/>
    <dgm:cxn modelId="{43CD8F5E-BAEA-41F7-8EF1-12B11C720739}" type="presParOf" srcId="{E37FF9A9-279A-4D33-A019-22C40A4C2CF3}" destId="{882146E1-90E0-4002-9505-1D8B3A7FC17A}" srcOrd="0" destOrd="0" presId="urn:microsoft.com/office/officeart/2005/8/layout/venn2"/>
    <dgm:cxn modelId="{57924BF4-43D5-4D3D-86FA-826ABCB103A5}" type="presParOf" srcId="{E37FF9A9-279A-4D33-A019-22C40A4C2CF3}" destId="{EE74DE07-B3D3-4A82-AC88-59A345FBB0E4}" srcOrd="1" destOrd="0" presId="urn:microsoft.com/office/officeart/2005/8/layout/venn2"/>
    <dgm:cxn modelId="{AC527423-C764-4633-8F4C-5E58DA4C3D1F}" type="presParOf" srcId="{97C0B722-78EE-4066-9274-7F630EBA73A5}" destId="{A5742ACE-03D6-472A-B223-787399415AC4}" srcOrd="2" destOrd="0" presId="urn:microsoft.com/office/officeart/2005/8/layout/venn2"/>
    <dgm:cxn modelId="{2703726B-AA35-4F0B-BC6D-6987F5326230}" type="presParOf" srcId="{A5742ACE-03D6-472A-B223-787399415AC4}" destId="{48D02BE3-7E78-4425-86D1-10A001F88088}" srcOrd="0" destOrd="0" presId="urn:microsoft.com/office/officeart/2005/8/layout/venn2"/>
    <dgm:cxn modelId="{5C73BFDC-296A-4A0F-B252-A3597EB6420A}" type="presParOf" srcId="{A5742ACE-03D6-472A-B223-787399415AC4}" destId="{27D22B25-2AF2-4C95-A6B0-D9287F251A11}" srcOrd="1" destOrd="0" presId="urn:microsoft.com/office/officeart/2005/8/layout/venn2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9761252-EC57-449A-A161-4441DB7C8952}" type="doc">
      <dgm:prSet loTypeId="urn:microsoft.com/office/officeart/2005/8/layout/default#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029D87E6-1F42-498C-BC5B-E941F577F32D}">
      <dgm:prSet phldrT="[Text]" custT="1"/>
      <dgm:spPr>
        <a:solidFill>
          <a:srgbClr val="BDDEFF"/>
        </a:solidFill>
      </dgm:spPr>
      <dgm:t>
        <a:bodyPr/>
        <a:lstStyle/>
        <a:p>
          <a:r>
            <a:rPr lang="en-US" sz="2600" b="0" dirty="0" smtClean="0">
              <a:solidFill>
                <a:srgbClr val="C00000"/>
              </a:solidFill>
              <a:latin typeface="Calibri" panose="020F0502020204030204" pitchFamily="34" charset="0"/>
              <a:cs typeface="Calibri" panose="020F0502020204030204" pitchFamily="34" charset="0"/>
            </a:rPr>
            <a:t>Are we strategic enough? </a:t>
          </a:r>
          <a:endParaRPr lang="en-GB" sz="2600" b="0" dirty="0">
            <a:solidFill>
              <a:srgbClr val="C00000"/>
            </a:solidFill>
            <a:latin typeface="Calibri" panose="020F0502020204030204" pitchFamily="34" charset="0"/>
            <a:cs typeface="Calibri" panose="020F0502020204030204" pitchFamily="34" charset="0"/>
          </a:endParaRPr>
        </a:p>
      </dgm:t>
    </dgm:pt>
    <dgm:pt modelId="{98596C99-EC2A-41AB-AF2E-ED77F881D561}" type="parTrans" cxnId="{4531746A-B8E0-49DF-B7DF-E3172E906764}">
      <dgm:prSet/>
      <dgm:spPr/>
      <dgm:t>
        <a:bodyPr/>
        <a:lstStyle/>
        <a:p>
          <a:endParaRPr lang="en-GB" sz="2600">
            <a:solidFill>
              <a:srgbClr val="C00000"/>
            </a:solidFill>
            <a:latin typeface="Calibri" panose="020F0502020204030204" pitchFamily="34" charset="0"/>
            <a:cs typeface="Calibri" panose="020F0502020204030204" pitchFamily="34" charset="0"/>
          </a:endParaRPr>
        </a:p>
      </dgm:t>
    </dgm:pt>
    <dgm:pt modelId="{9161CC8E-E43F-4DC0-9D57-AA783743997E}" type="sibTrans" cxnId="{4531746A-B8E0-49DF-B7DF-E3172E906764}">
      <dgm:prSet/>
      <dgm:spPr/>
      <dgm:t>
        <a:bodyPr/>
        <a:lstStyle/>
        <a:p>
          <a:endParaRPr lang="en-GB" sz="2600">
            <a:solidFill>
              <a:srgbClr val="C00000"/>
            </a:solidFill>
            <a:latin typeface="Calibri" panose="020F0502020204030204" pitchFamily="34" charset="0"/>
            <a:cs typeface="Calibri" panose="020F0502020204030204" pitchFamily="34" charset="0"/>
          </a:endParaRPr>
        </a:p>
      </dgm:t>
    </dgm:pt>
    <dgm:pt modelId="{DEEFBF19-A53A-4552-8DAF-1EF46B9D0659}">
      <dgm:prSet phldrT="[Text]" custT="1"/>
      <dgm:spPr>
        <a:solidFill>
          <a:srgbClr val="BDDEFF"/>
        </a:solidFill>
      </dgm:spPr>
      <dgm:t>
        <a:bodyPr/>
        <a:lstStyle/>
        <a:p>
          <a:r>
            <a:rPr lang="en-US" sz="2600" b="0" dirty="0" smtClean="0">
              <a:solidFill>
                <a:srgbClr val="C00000"/>
              </a:solidFill>
              <a:latin typeface="Calibri" panose="020F0502020204030204" pitchFamily="34" charset="0"/>
              <a:cs typeface="Calibri" panose="020F0502020204030204" pitchFamily="34" charset="0"/>
            </a:rPr>
            <a:t>Who ensures sustainability? </a:t>
          </a:r>
          <a:endParaRPr lang="en-GB" sz="2600" b="0" dirty="0">
            <a:solidFill>
              <a:srgbClr val="C00000"/>
            </a:solidFill>
            <a:latin typeface="Calibri" panose="020F0502020204030204" pitchFamily="34" charset="0"/>
            <a:cs typeface="Calibri" panose="020F0502020204030204" pitchFamily="34" charset="0"/>
          </a:endParaRPr>
        </a:p>
      </dgm:t>
    </dgm:pt>
    <dgm:pt modelId="{AB550630-8E25-48CA-966F-6046A6CC233E}" type="parTrans" cxnId="{231813BA-ED61-44A9-8C36-A11F5CB4545A}">
      <dgm:prSet/>
      <dgm:spPr/>
      <dgm:t>
        <a:bodyPr/>
        <a:lstStyle/>
        <a:p>
          <a:endParaRPr lang="en-GB" sz="2600">
            <a:solidFill>
              <a:srgbClr val="C00000"/>
            </a:solidFill>
            <a:latin typeface="Calibri" panose="020F0502020204030204" pitchFamily="34" charset="0"/>
            <a:cs typeface="Calibri" panose="020F0502020204030204" pitchFamily="34" charset="0"/>
          </a:endParaRPr>
        </a:p>
      </dgm:t>
    </dgm:pt>
    <dgm:pt modelId="{D5B5CCEA-3BE1-45FC-9C83-FADAC1518547}" type="sibTrans" cxnId="{231813BA-ED61-44A9-8C36-A11F5CB4545A}">
      <dgm:prSet/>
      <dgm:spPr/>
      <dgm:t>
        <a:bodyPr/>
        <a:lstStyle/>
        <a:p>
          <a:endParaRPr lang="en-GB" sz="2600">
            <a:solidFill>
              <a:srgbClr val="C00000"/>
            </a:solidFill>
            <a:latin typeface="Calibri" panose="020F0502020204030204" pitchFamily="34" charset="0"/>
            <a:cs typeface="Calibri" panose="020F0502020204030204" pitchFamily="34" charset="0"/>
          </a:endParaRPr>
        </a:p>
      </dgm:t>
    </dgm:pt>
    <dgm:pt modelId="{A01469C4-2B18-48BC-A139-E1EC1BF4B421}" type="pres">
      <dgm:prSet presAssocID="{69761252-EC57-449A-A161-4441DB7C8952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GB"/>
        </a:p>
      </dgm:t>
    </dgm:pt>
    <dgm:pt modelId="{E9F06204-4279-41C2-83B4-B993C8E8CF77}" type="pres">
      <dgm:prSet presAssocID="{029D87E6-1F42-498C-BC5B-E941F577F32D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9627A528-E1AB-4FCA-99DF-9DF4CC290AA4}" type="pres">
      <dgm:prSet presAssocID="{9161CC8E-E43F-4DC0-9D57-AA783743997E}" presName="sibTrans" presStyleCnt="0"/>
      <dgm:spPr/>
    </dgm:pt>
    <dgm:pt modelId="{A0A31142-7F79-493A-ACBD-5F09629A0F6D}" type="pres">
      <dgm:prSet presAssocID="{DEEFBF19-A53A-4552-8DAF-1EF46B9D0659}" presName="node" presStyleLbl="node1" presStyleIdx="1" presStyleCnt="2" custLinFactNeighborX="-35" custLinFactNeighborY="-851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</dgm:ptLst>
  <dgm:cxnLst>
    <dgm:cxn modelId="{BD7BB5AA-E0FB-4B40-A65C-2AD5C70F61BC}" type="presOf" srcId="{029D87E6-1F42-498C-BC5B-E941F577F32D}" destId="{E9F06204-4279-41C2-83B4-B993C8E8CF77}" srcOrd="0" destOrd="0" presId="urn:microsoft.com/office/officeart/2005/8/layout/default#1"/>
    <dgm:cxn modelId="{231813BA-ED61-44A9-8C36-A11F5CB4545A}" srcId="{69761252-EC57-449A-A161-4441DB7C8952}" destId="{DEEFBF19-A53A-4552-8DAF-1EF46B9D0659}" srcOrd="1" destOrd="0" parTransId="{AB550630-8E25-48CA-966F-6046A6CC233E}" sibTransId="{D5B5CCEA-3BE1-45FC-9C83-FADAC1518547}"/>
    <dgm:cxn modelId="{5A974C8B-9AEA-41E5-8D38-41E732A80023}" type="presOf" srcId="{DEEFBF19-A53A-4552-8DAF-1EF46B9D0659}" destId="{A0A31142-7F79-493A-ACBD-5F09629A0F6D}" srcOrd="0" destOrd="0" presId="urn:microsoft.com/office/officeart/2005/8/layout/default#1"/>
    <dgm:cxn modelId="{4531746A-B8E0-49DF-B7DF-E3172E906764}" srcId="{69761252-EC57-449A-A161-4441DB7C8952}" destId="{029D87E6-1F42-498C-BC5B-E941F577F32D}" srcOrd="0" destOrd="0" parTransId="{98596C99-EC2A-41AB-AF2E-ED77F881D561}" sibTransId="{9161CC8E-E43F-4DC0-9D57-AA783743997E}"/>
    <dgm:cxn modelId="{22844565-7C5B-424C-AAB5-0B782A03C3B5}" type="presOf" srcId="{69761252-EC57-449A-A161-4441DB7C8952}" destId="{A01469C4-2B18-48BC-A139-E1EC1BF4B421}" srcOrd="0" destOrd="0" presId="urn:microsoft.com/office/officeart/2005/8/layout/default#1"/>
    <dgm:cxn modelId="{44DA0BE9-465F-44FD-BE06-1B3AA45C4F58}" type="presParOf" srcId="{A01469C4-2B18-48BC-A139-E1EC1BF4B421}" destId="{E9F06204-4279-41C2-83B4-B993C8E8CF77}" srcOrd="0" destOrd="0" presId="urn:microsoft.com/office/officeart/2005/8/layout/default#1"/>
    <dgm:cxn modelId="{D3B84001-BB23-4FB8-B7C1-C25A0BB5BCF8}" type="presParOf" srcId="{A01469C4-2B18-48BC-A139-E1EC1BF4B421}" destId="{9627A528-E1AB-4FCA-99DF-9DF4CC290AA4}" srcOrd="1" destOrd="0" presId="urn:microsoft.com/office/officeart/2005/8/layout/default#1"/>
    <dgm:cxn modelId="{5C8AD9FC-F367-4297-A83C-32B9158BED5B}" type="presParOf" srcId="{A01469C4-2B18-48BC-A139-E1EC1BF4B421}" destId="{A0A31142-7F79-493A-ACBD-5F09629A0F6D}" srcOrd="2" destOrd="0" presId="urn:microsoft.com/office/officeart/2005/8/layout/default#1"/>
  </dgm:cxnLst>
  <dgm:bg/>
  <dgm:whole/>
  <dgm:extLst>
    <a:ext uri="http://schemas.microsoft.com/office/drawing/2008/diagram">
      <dsp:dataModelExt xmlns:dsp="http://schemas.microsoft.com/office/drawing/2008/diagram" xmlns="" relId="rId12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36BC02F6-D8B8-4ECE-B43F-1D641E8663D1}">
      <dsp:nvSpPr>
        <dsp:cNvPr id="0" name=""/>
        <dsp:cNvSpPr/>
      </dsp:nvSpPr>
      <dsp:spPr>
        <a:xfrm>
          <a:off x="1056339" y="0"/>
          <a:ext cx="3961021" cy="3961021"/>
        </a:xfrm>
        <a:prstGeom prst="ellipse">
          <a:avLst/>
        </a:prstGeom>
        <a:solidFill>
          <a:srgbClr val="0F5494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altLang="en-US" sz="1400" b="1" kern="1200" dirty="0" smtClean="0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rPr>
            <a:t>€ 1,2 billion </a:t>
          </a:r>
          <a:r>
            <a:rPr lang="en-GB" altLang="en-US" sz="1400" kern="1200" dirty="0" smtClean="0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rPr>
            <a:t>Total amount of investments proposed</a:t>
          </a:r>
          <a:endParaRPr lang="en-GB" sz="1400" kern="1200" dirty="0">
            <a:solidFill>
              <a:schemeClr val="bg1"/>
            </a:solidFill>
          </a:endParaRPr>
        </a:p>
      </dsp:txBody>
      <dsp:txXfrm>
        <a:off x="2344661" y="198051"/>
        <a:ext cx="1384376" cy="594153"/>
      </dsp:txXfrm>
    </dsp:sp>
    <dsp:sp modelId="{882146E1-90E0-4002-9505-1D8B3A7FC17A}">
      <dsp:nvSpPr>
        <dsp:cNvPr id="0" name=""/>
        <dsp:cNvSpPr/>
      </dsp:nvSpPr>
      <dsp:spPr>
        <a:xfrm>
          <a:off x="1704699" y="1122929"/>
          <a:ext cx="2664301" cy="2705416"/>
        </a:xfrm>
        <a:prstGeom prst="ellipse">
          <a:avLst/>
        </a:prstGeom>
        <a:solidFill>
          <a:srgbClr val="99CCFF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568" tIns="99568" rIns="99568" bIns="99568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altLang="en-US" sz="1400" b="1" kern="1200" dirty="0" smtClean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rPr>
            <a:t>€ 825 million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altLang="en-US" sz="1400" kern="1200" dirty="0" smtClean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rPr>
            <a:t>Grant amount requested</a:t>
          </a:r>
          <a:endParaRPr lang="en-GB" sz="1400" kern="1200" dirty="0"/>
        </a:p>
      </dsp:txBody>
      <dsp:txXfrm>
        <a:off x="2416067" y="1292018"/>
        <a:ext cx="1241564" cy="507265"/>
      </dsp:txXfrm>
    </dsp:sp>
    <dsp:sp modelId="{48D02BE3-7E78-4425-86D1-10A001F88088}">
      <dsp:nvSpPr>
        <dsp:cNvPr id="0" name=""/>
        <dsp:cNvSpPr/>
      </dsp:nvSpPr>
      <dsp:spPr>
        <a:xfrm>
          <a:off x="2266164" y="2316048"/>
          <a:ext cx="1541371" cy="1309434"/>
        </a:xfrm>
        <a:prstGeom prst="ellipse">
          <a:avLst/>
        </a:prstGeom>
        <a:solidFill>
          <a:srgbClr val="92D05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altLang="en-US" sz="1600" b="1" kern="1200" dirty="0" smtClean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rPr>
            <a:t>€ 95 million  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altLang="en-US" sz="1600" kern="1200" dirty="0" smtClean="0">
              <a:solidFill>
                <a:schemeClr val="tx1">
                  <a:lumMod val="75000"/>
                  <a:lumOff val="25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rPr>
            <a:t>EC funding available </a:t>
          </a:r>
          <a:endParaRPr lang="en-GB" sz="1600" kern="1200" dirty="0"/>
        </a:p>
      </dsp:txBody>
      <dsp:txXfrm>
        <a:off x="2491892" y="2643407"/>
        <a:ext cx="1089914" cy="654717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E9F06204-4279-41C2-83B4-B993C8E8CF77}">
      <dsp:nvSpPr>
        <dsp:cNvPr id="0" name=""/>
        <dsp:cNvSpPr/>
      </dsp:nvSpPr>
      <dsp:spPr>
        <a:xfrm>
          <a:off x="857239" y="561"/>
          <a:ext cx="2822024" cy="1693214"/>
        </a:xfrm>
        <a:prstGeom prst="rect">
          <a:avLst/>
        </a:prstGeom>
        <a:solidFill>
          <a:srgbClr val="BDDEFF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b="0" kern="1200" dirty="0" smtClean="0">
              <a:solidFill>
                <a:srgbClr val="C00000"/>
              </a:solidFill>
              <a:latin typeface="Calibri" panose="020F0502020204030204" pitchFamily="34" charset="0"/>
              <a:cs typeface="Calibri" panose="020F0502020204030204" pitchFamily="34" charset="0"/>
            </a:rPr>
            <a:t>Are we strategic enough? </a:t>
          </a:r>
          <a:endParaRPr lang="en-GB" sz="2600" b="0" kern="1200" dirty="0">
            <a:solidFill>
              <a:srgbClr val="C00000"/>
            </a:solidFill>
            <a:latin typeface="Calibri" panose="020F0502020204030204" pitchFamily="34" charset="0"/>
            <a:cs typeface="Calibri" panose="020F0502020204030204" pitchFamily="34" charset="0"/>
          </a:endParaRPr>
        </a:p>
      </dsp:txBody>
      <dsp:txXfrm>
        <a:off x="857239" y="561"/>
        <a:ext cx="2822024" cy="1693214"/>
      </dsp:txXfrm>
    </dsp:sp>
    <dsp:sp modelId="{A0A31142-7F79-493A-ACBD-5F09629A0F6D}">
      <dsp:nvSpPr>
        <dsp:cNvPr id="0" name=""/>
        <dsp:cNvSpPr/>
      </dsp:nvSpPr>
      <dsp:spPr>
        <a:xfrm>
          <a:off x="856252" y="1961568"/>
          <a:ext cx="2822024" cy="1693214"/>
        </a:xfrm>
        <a:prstGeom prst="rect">
          <a:avLst/>
        </a:prstGeom>
        <a:solidFill>
          <a:srgbClr val="BDDEFF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b="0" kern="1200" dirty="0" smtClean="0">
              <a:solidFill>
                <a:srgbClr val="C00000"/>
              </a:solidFill>
              <a:latin typeface="Calibri" panose="020F0502020204030204" pitchFamily="34" charset="0"/>
              <a:cs typeface="Calibri" panose="020F0502020204030204" pitchFamily="34" charset="0"/>
            </a:rPr>
            <a:t>Who ensures sustainability? </a:t>
          </a:r>
          <a:endParaRPr lang="en-GB" sz="2600" b="0" kern="1200" dirty="0">
            <a:solidFill>
              <a:srgbClr val="C00000"/>
            </a:solidFill>
            <a:latin typeface="Calibri" panose="020F0502020204030204" pitchFamily="34" charset="0"/>
            <a:cs typeface="Calibri" panose="020F0502020204030204" pitchFamily="34" charset="0"/>
          </a:endParaRPr>
        </a:p>
      </dsp:txBody>
      <dsp:txXfrm>
        <a:off x="856252" y="1961568"/>
        <a:ext cx="2822024" cy="169321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2">
  <dgm:title val=""/>
  <dgm:desc val=""/>
  <dgm:catLst>
    <dgm:cat type="relationship" pri="3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7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1">
      <dgm:if name="Name2" axis="ch" ptType="node" func="cnt" op="lte" val="3">
        <dgm:constrLst>
          <dgm:constr type="w" for="ch" forName="comp1" refType="w"/>
          <dgm:constr type="h" for="ch" forName="comp1" refType="w" refFor="ch" refForName="comp1"/>
          <dgm:constr type="w" for="ch" forName="comp2" refType="w" fact="0.7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5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primFontSz" for="des" ptType="node" op="equ" val="65"/>
        </dgm:constrLst>
      </dgm:if>
      <dgm:if name="Name3" axis="ch" ptType="node" func="cnt" op="equ" val="4">
        <dgm:constrLst>
          <dgm:constr type="w" for="ch" forName="comp1" refType="w"/>
          <dgm:constr type="h" for="ch" forName="comp1" refType="w" refFor="ch" refForName="comp1"/>
          <dgm:constr type="w" for="ch" forName="comp2" refType="w" fact="0.8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6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4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primFontSz" for="des" ptType="node" op="equ" val="65"/>
        </dgm:constrLst>
      </dgm:if>
      <dgm:else name="Name4">
        <dgm:constrLst>
          <dgm:constr type="w" for="ch" forName="comp1" refType="w"/>
          <dgm:constr type="h" for="ch" forName="comp1" refType="w" refFor="ch" refForName="comp1"/>
          <dgm:constr type="w" for="ch" forName="comp2" refType="w" fact="0.85"/>
          <dgm:constr type="h" for="ch" forName="comp2" refType="w" refFor="ch" refForName="comp2"/>
          <dgm:constr type="ctrX" for="ch" forName="comp2" refType="ctrX" refFor="ch" refForName="comp1"/>
          <dgm:constr type="b" for="ch" forName="comp2" refType="b" refFor="ch" refForName="comp1"/>
          <dgm:constr type="w" for="ch" forName="comp3" refType="w" fact="0.7"/>
          <dgm:constr type="h" for="ch" forName="comp3" refType="w" refFor="ch" refForName="comp3"/>
          <dgm:constr type="ctrX" for="ch" forName="comp3" refType="ctrX" refFor="ch" refForName="comp1"/>
          <dgm:constr type="b" for="ch" forName="comp3" refType="b" refFor="ch" refForName="comp1"/>
          <dgm:constr type="w" for="ch" forName="comp4" refType="w" fact="0.55"/>
          <dgm:constr type="h" for="ch" forName="comp4" refType="w" refFor="ch" refForName="comp4"/>
          <dgm:constr type="ctrX" for="ch" forName="comp4" refType="ctrX" refFor="ch" refForName="comp1"/>
          <dgm:constr type="b" for="ch" forName="comp4" refType="b" refFor="ch" refForName="comp1"/>
          <dgm:constr type="w" for="ch" forName="comp5" refType="w" fact="0.4"/>
          <dgm:constr type="h" for="ch" forName="comp5" refType="w" refFor="ch" refForName="comp5"/>
          <dgm:constr type="ctrX" for="ch" forName="comp5" refType="ctrX" refFor="ch" refForName="comp1"/>
          <dgm:constr type="b" for="ch" forName="comp5" refType="b" refFor="ch" refForName="comp1"/>
          <dgm:constr type="w" for="ch" forName="comp6" refType="w" fact="0.25"/>
          <dgm:constr type="h" for="ch" forName="comp6" refType="w" refFor="ch" refForName="comp6"/>
          <dgm:constr type="ctrX" for="ch" forName="comp6" refType="ctrX" refFor="ch" refForName="comp1"/>
          <dgm:constr type="b" for="ch" forName="comp6" refType="b" refFor="ch" refForName="comp1"/>
          <dgm:constr type="w" for="ch" forName="comp7" refType="w" fact="0.15"/>
          <dgm:constr type="h" for="ch" forName="comp7" refType="w" refFor="ch" refForName="comp7"/>
          <dgm:constr type="ctrX" for="ch" forName="comp7" refType="ctrX" refFor="ch" refForName="comp1"/>
          <dgm:constr type="b" for="ch" forName="comp7" refType="b" refFor="ch" refForName="comp1"/>
          <dgm:constr type="primFontSz" for="des" ptType="node" op="equ" val="65"/>
        </dgm:constrLst>
      </dgm:else>
    </dgm:choose>
    <dgm:ruleLst/>
    <dgm:choose name="Name5">
      <dgm:if name="Name6" axis="ch" ptType="node" func="cnt" op="gte" val="1">
        <dgm:layoutNode name="comp1">
          <dgm:alg type="composite"/>
          <dgm:shape xmlns:r="http://schemas.openxmlformats.org/officeDocument/2006/relationships" r:blip="">
            <dgm:adjLst/>
          </dgm:shape>
          <dgm:presOf/>
          <dgm:choose name="Name7">
            <dgm:if name="Name8" axis="ch" ptType="node" func="cnt" op="equ" val="1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5"/>
                <dgm:constr type="w" for="ch" forName="c1text" refType="w" refFor="ch" refForName="circle1" fact="0.70711"/>
                <dgm:constr type="h" for="ch" forName="c1text" refType="h" refFor="ch" refForName="circle1" fact="0.5"/>
              </dgm:constrLst>
            </dgm:if>
            <dgm:if name="Name9" axis="ch" ptType="node" func="cnt" op="equ" val="2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6"/>
                <dgm:constr type="w" for="ch" forName="c1text" refType="w" refFor="ch" refForName="circle1" fact="0.525"/>
                <dgm:constr type="h" for="ch" forName="c1text" refType="h" refFor="ch" refForName="circle1" fact="0.17"/>
              </dgm:constrLst>
            </dgm:if>
            <dgm:if name="Name10" axis="ch" ptType="node" func="cnt" op="equ" val="3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3495"/>
                <dgm:constr type="h" for="ch" forName="c1text" refType="h" refFor="ch" refForName="circle1" fact="0.15"/>
              </dgm:constrLst>
            </dgm:if>
            <dgm:if name="Name11" axis="ch" ptType="node" func="cnt" op="equ" val="4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25"/>
                <dgm:constr type="w" for="ch" forName="c1text" refType="w" refFor="ch" refForName="circle1" fact="0.2796"/>
                <dgm:constr type="h" for="ch" forName="c1text" refType="h" refFor="ch" refForName="circle1" fact="0.15"/>
              </dgm:constrLst>
            </dgm:if>
            <dgm:if name="Name12" axis="ch" ptType="node" func="cnt" op="gte" val="5">
              <dgm:constrLst>
                <dgm:constr type="w" for="ch" forName="circle1" refType="w"/>
                <dgm:constr type="h" for="ch" forName="circle1" refType="h"/>
                <dgm:constr type="ctrX" for="ch" forName="circle1" refType="w" fact="0.5"/>
                <dgm:constr type="ctrY" for="ch" forName="circle1" refType="h" fact="0.5"/>
                <dgm:constr type="ctrX" for="ch" forName="c1text" refType="w" fact="0.5"/>
                <dgm:constr type="ctrY" for="ch" forName="c1text" refType="h" fact="0.1"/>
                <dgm:constr type="w" for="ch" forName="c1text" refType="w" refFor="ch" refForName="circle1" fact="0.375"/>
                <dgm:constr type="h" for="ch" forName="c1text" refType="h" refFor="ch" refForName="circle1" fact="0.1"/>
              </dgm:constrLst>
            </dgm:if>
            <dgm:else name="Name13"/>
          </dgm:choose>
          <dgm:ruleLst/>
          <dgm:layoutNode name="circle1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1 1" cnt="1 0"/>
            <dgm:constrLst>
              <dgm:constr type="h" refType="w"/>
            </dgm:constrLst>
            <dgm:ruleLst/>
          </dgm:layoutNode>
          <dgm:layoutNode name="c1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1 1" cnt="1 0"/>
            <dgm:constrLst/>
            <dgm:ruleLst>
              <dgm:rule type="primFontSz" val="5" fact="NaN" max="NaN"/>
            </dgm:ruleLst>
          </dgm:layoutNode>
        </dgm:layoutNode>
      </dgm:if>
      <dgm:else name="Name14"/>
    </dgm:choose>
    <dgm:choose name="Name15">
      <dgm:if name="Name16" axis="ch" ptType="node" func="cnt" op="gte" val="2">
        <dgm:layoutNode name="comp2">
          <dgm:alg type="composite"/>
          <dgm:shape xmlns:r="http://schemas.openxmlformats.org/officeDocument/2006/relationships" r:blip="">
            <dgm:adjLst/>
          </dgm:shape>
          <dgm:presOf/>
          <dgm:choose name="Name17">
            <dgm:if name="Name18" axis="ch" ptType="node" func="cnt" op="equ" val="2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5"/>
                <dgm:constr type="w" for="ch" forName="c2text" refType="w" refFor="ch" refForName="circle2" fact="0.70711"/>
                <dgm:constr type="h" for="ch" forName="c2text" refType="h" refFor="ch" refForName="circle2" fact="0.5"/>
              </dgm:constrLst>
            </dgm:if>
            <dgm:if name="Name19" axis="ch" ptType="node" func="cnt" op="equ" val="3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625"/>
                <dgm:constr type="w" for="ch" forName="c2text" refType="w" refFor="ch" refForName="circle2" fact="0.466"/>
                <dgm:constr type="h" for="ch" forName="c2text" refType="h" refFor="ch" refForName="circle2" fact="0.1875"/>
              </dgm:constrLst>
            </dgm:if>
            <dgm:if name="Name20" axis="ch" ptType="node" func="cnt" op="equ" val="4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5"/>
                <dgm:constr type="w" for="ch" forName="c2text" refType="w" refFor="ch" refForName="circle2" fact="0.3495"/>
                <dgm:constr type="h" for="ch" forName="c2text" refType="h" refFor="ch" refForName="circle2" fact="0.18"/>
              </dgm:constrLst>
            </dgm:if>
            <dgm:if name="Name21" axis="ch" ptType="node" func="cnt" op="gte" val="5">
              <dgm:constrLst>
                <dgm:constr type="w" for="ch" forName="circle2" refType="w"/>
                <dgm:constr type="h" for="ch" forName="circle2" refType="h"/>
                <dgm:constr type="ctrX" for="ch" forName="circle2" refType="w" fact="0.5"/>
                <dgm:constr type="ctrY" for="ch" forName="circle2" refType="h" fact="0.5"/>
                <dgm:constr type="ctrX" for="ch" forName="c2text" refType="w" fact="0.5"/>
                <dgm:constr type="ctrY" for="ch" forName="c2text" refType="h" fact="0.115"/>
                <dgm:constr type="w" for="ch" forName="c2text" refType="w" refFor="ch" refForName="circle2" fact="0.43125"/>
                <dgm:constr type="h" for="ch" forName="c2text" refType="h" refFor="ch" refForName="circle2" fact="0.115"/>
              </dgm:constrLst>
            </dgm:if>
            <dgm:else name="Name22"/>
          </dgm:choose>
          <dgm:ruleLst/>
          <dgm:layoutNode name="circle2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2 1" cnt="1 0"/>
            <dgm:constrLst>
              <dgm:constr type="h" refType="w"/>
            </dgm:constrLst>
            <dgm:ruleLst/>
          </dgm:layoutNode>
          <dgm:layoutNode name="c2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2 1" cnt="1 0"/>
            <dgm:constrLst/>
            <dgm:ruleLst>
              <dgm:rule type="primFontSz" val="5" fact="NaN" max="NaN"/>
            </dgm:ruleLst>
          </dgm:layoutNode>
        </dgm:layoutNode>
      </dgm:if>
      <dgm:else name="Name23"/>
    </dgm:choose>
    <dgm:choose name="Name24">
      <dgm:if name="Name25" axis="ch" ptType="node" func="cnt" op="gte" val="3">
        <dgm:layoutNode name="comp3">
          <dgm:alg type="composite"/>
          <dgm:shape xmlns:r="http://schemas.openxmlformats.org/officeDocument/2006/relationships" r:blip="">
            <dgm:adjLst/>
          </dgm:shape>
          <dgm:presOf/>
          <dgm:choose name="Name26">
            <dgm:if name="Name27" axis="ch" ptType="node" func="cnt" op="equ" val="3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5"/>
                <dgm:constr type="w" for="ch" forName="c3text" refType="w" refFor="ch" refForName="circle3" fact="0.70711"/>
                <dgm:constr type="h" for="ch" forName="c3text" refType="h" refFor="ch" refForName="circle3" fact="0.5"/>
              </dgm:constrLst>
            </dgm:if>
            <dgm:if name="Name28" axis="ch" ptType="node" func="cnt" op="equ" val="4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875"/>
                <dgm:constr type="w" for="ch" forName="c3text" refType="w" refFor="ch" refForName="circle3" fact="0.466"/>
                <dgm:constr type="h" for="ch" forName="c3text" refType="h" refFor="ch" refForName="circle3" fact="0.225"/>
              </dgm:constrLst>
            </dgm:if>
            <dgm:if name="Name29" axis="ch" ptType="node" func="cnt" op="gte" val="5">
              <dgm:constrLst>
                <dgm:constr type="w" for="ch" forName="circle3" refType="w"/>
                <dgm:constr type="h" for="ch" forName="circle3" refType="h"/>
                <dgm:constr type="ctrX" for="ch" forName="circle3" refType="w" fact="0.5"/>
                <dgm:constr type="ctrY" for="ch" forName="circle3" refType="h" fact="0.5"/>
                <dgm:constr type="ctrX" for="ch" forName="c3text" refType="w" fact="0.5"/>
                <dgm:constr type="ctrY" for="ch" forName="c3text" refType="h" fact="0.138"/>
                <dgm:constr type="w" for="ch" forName="c3text" refType="w" refFor="ch" refForName="circle3" fact="0.5175"/>
                <dgm:constr type="h" for="ch" forName="c3text" refType="h" refFor="ch" refForName="circle3" fact="0.138"/>
              </dgm:constrLst>
            </dgm:if>
            <dgm:else name="Name30"/>
          </dgm:choose>
          <dgm:ruleLst/>
          <dgm:layoutNode name="circle3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3 1" cnt="1 0"/>
            <dgm:constrLst>
              <dgm:constr type="h" refType="w"/>
            </dgm:constrLst>
            <dgm:ruleLst/>
          </dgm:layoutNode>
          <dgm:layoutNode name="c3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3 1" cnt="1 0"/>
            <dgm:constrLst/>
            <dgm:ruleLst>
              <dgm:rule type="primFontSz" val="5" fact="NaN" max="NaN"/>
            </dgm:ruleLst>
          </dgm:layoutNode>
        </dgm:layoutNode>
      </dgm:if>
      <dgm:else name="Name31"/>
    </dgm:choose>
    <dgm:choose name="Name32">
      <dgm:if name="Name33" axis="ch" ptType="node" func="cnt" op="gte" val="4">
        <dgm:layoutNode name="comp4">
          <dgm:alg type="composite"/>
          <dgm:shape xmlns:r="http://schemas.openxmlformats.org/officeDocument/2006/relationships" r:blip="">
            <dgm:adjLst/>
          </dgm:shape>
          <dgm:presOf/>
          <dgm:choose name="Name34">
            <dgm:if name="Name35" axis="ch" ptType="node" func="cnt" op="equ" val="4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5"/>
                <dgm:constr type="w" for="ch" forName="c4text" refType="w" refFor="ch" refForName="circle4" fact="0.70711"/>
                <dgm:constr type="h" for="ch" forName="c4text" refType="h" refFor="ch" refForName="circle4" fact="0.5"/>
              </dgm:constrLst>
            </dgm:if>
            <dgm:if name="Name36" axis="ch" ptType="node" func="cnt" op="gte" val="5">
              <dgm:constrLst>
                <dgm:constr type="w" for="ch" forName="circle4" refType="w"/>
                <dgm:constr type="h" for="ch" forName="circle4" refType="h"/>
                <dgm:constr type="ctrX" for="ch" forName="circle4" refType="w" fact="0.5"/>
                <dgm:constr type="ctrY" for="ch" forName="circle4" refType="h" fact="0.5"/>
                <dgm:constr type="ctrX" for="ch" forName="c4text" refType="w" fact="0.5"/>
                <dgm:constr type="ctrY" for="ch" forName="c4text" refType="h" fact="0.18"/>
                <dgm:constr type="w" for="ch" forName="c4text" refType="w" refFor="ch" refForName="circle4" fact="0.54"/>
                <dgm:constr type="h" for="ch" forName="c4text" refType="h" refFor="ch" refForName="circle4" fact="0.18"/>
              </dgm:constrLst>
            </dgm:if>
            <dgm:else name="Name37"/>
          </dgm:choose>
          <dgm:ruleLst/>
          <dgm:layoutNode name="circle4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4 1" cnt="1 0"/>
            <dgm:constrLst>
              <dgm:constr type="h" refType="w"/>
            </dgm:constrLst>
            <dgm:ruleLst/>
          </dgm:layoutNode>
          <dgm:layoutNode name="c4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4 1" cnt="1 0"/>
            <dgm:constrLst/>
            <dgm:ruleLst>
              <dgm:rule type="primFontSz" val="5" fact="NaN" max="NaN"/>
            </dgm:ruleLst>
          </dgm:layoutNode>
        </dgm:layoutNode>
      </dgm:if>
      <dgm:else name="Name38"/>
    </dgm:choose>
    <dgm:choose name="Name39">
      <dgm:if name="Name40" axis="ch" ptType="node" func="cnt" op="gte" val="5">
        <dgm:layoutNode name="comp5">
          <dgm:alg type="composite"/>
          <dgm:shape xmlns:r="http://schemas.openxmlformats.org/officeDocument/2006/relationships" r:blip="">
            <dgm:adjLst/>
          </dgm:shape>
          <dgm:presOf/>
          <dgm:choose name="Name41">
            <dgm:if name="Name42" axis="ch" ptType="node" func="cnt" op="equ" val="5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5"/>
                <dgm:constr type="w" for="ch" forName="c5text" refType="w" refFor="ch" refForName="circle5" fact="0.70711"/>
                <dgm:constr type="h" for="ch" forName="c5text" refType="h" refFor="ch" refForName="circle5" fact="0.5"/>
              </dgm:constrLst>
            </dgm:if>
            <dgm:if name="Name43" axis="ch" ptType="node" func="cnt" op="gte" val="6">
              <dgm:constrLst>
                <dgm:constr type="w" for="ch" forName="circle5" refType="w"/>
                <dgm:constr type="h" for="ch" forName="circle5" refType="h"/>
                <dgm:constr type="ctrX" for="ch" forName="circle5" refType="w" fact="0.5"/>
                <dgm:constr type="ctrY" for="ch" forName="circle5" refType="h" fact="0.5"/>
                <dgm:constr type="ctrX" for="ch" forName="c5text" refType="w" fact="0.5"/>
                <dgm:constr type="ctrY" for="ch" forName="c5text" refType="h" fact="0.25"/>
                <dgm:constr type="w" for="ch" forName="c5text" refType="w" refFor="ch" refForName="circle5" fact="0.65"/>
                <dgm:constr type="h" for="ch" forName="c5text" refType="h" refFor="ch" refForName="circle5" fact="0.25"/>
              </dgm:constrLst>
            </dgm:if>
            <dgm:else name="Name44"/>
          </dgm:choose>
          <dgm:ruleLst/>
          <dgm:layoutNode name="circle5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5 1" cnt="1 0"/>
            <dgm:constrLst>
              <dgm:constr type="h" refType="w"/>
            </dgm:constrLst>
            <dgm:ruleLst/>
          </dgm:layoutNode>
          <dgm:layoutNode name="c5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5 1" cnt="1 0"/>
            <dgm:constrLst/>
            <dgm:ruleLst>
              <dgm:rule type="primFontSz" val="5" fact="NaN" max="NaN"/>
            </dgm:ruleLst>
          </dgm:layoutNode>
        </dgm:layoutNode>
      </dgm:if>
      <dgm:else name="Name45"/>
    </dgm:choose>
    <dgm:choose name="Name46">
      <dgm:if name="Name47" axis="ch" ptType="node" func="cnt" op="gte" val="6">
        <dgm:layoutNode name="comp6">
          <dgm:alg type="composite"/>
          <dgm:shape xmlns:r="http://schemas.openxmlformats.org/officeDocument/2006/relationships" r:blip="">
            <dgm:adjLst/>
          </dgm:shape>
          <dgm:presOf/>
          <dgm:choose name="Name48">
            <dgm:if name="Name49" axis="ch" ptType="node" func="cnt" op="equ" val="6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5"/>
                <dgm:constr type="w" for="ch" forName="c6text" refType="w" refFor="ch" refForName="circle6" fact="0.70711"/>
                <dgm:constr type="h" for="ch" forName="c6text" refType="h" refFor="ch" refForName="circle6" fact="0.5"/>
              </dgm:constrLst>
            </dgm:if>
            <dgm:if name="Name50" axis="ch" ptType="node" func="cnt" op="gte" val="7">
              <dgm:constrLst>
                <dgm:constr type="w" for="ch" forName="circle6" refType="w"/>
                <dgm:constr type="h" for="ch" forName="circle6" refType="h"/>
                <dgm:constr type="ctrX" for="ch" forName="circle6" refType="w" fact="0.5"/>
                <dgm:constr type="ctrY" for="ch" forName="circle6" refType="h" fact="0.5"/>
                <dgm:constr type="ctrX" for="ch" forName="c6text" refType="w" fact="0.5"/>
                <dgm:constr type="ctrY" for="ch" forName="c6text" refType="h" fact="0.27"/>
                <dgm:constr type="w" for="ch" forName="c6text" refType="w" refFor="ch" refForName="circle6" fact="0.68"/>
                <dgm:constr type="h" for="ch" forName="c6text" refType="h" refFor="ch" refForName="circle6" fact="0.241"/>
              </dgm:constrLst>
            </dgm:if>
            <dgm:else name="Name51"/>
          </dgm:choose>
          <dgm:ruleLst/>
          <dgm:layoutNode name="circle6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6 1" cnt="1 0"/>
            <dgm:constrLst>
              <dgm:constr type="h" refType="w"/>
            </dgm:constrLst>
            <dgm:ruleLst/>
          </dgm:layoutNode>
          <dgm:layoutNode name="c6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6 1" cnt="1 0"/>
            <dgm:constrLst/>
            <dgm:ruleLst>
              <dgm:rule type="primFontSz" val="5" fact="NaN" max="NaN"/>
            </dgm:ruleLst>
          </dgm:layoutNode>
        </dgm:layoutNode>
      </dgm:if>
      <dgm:else name="Name52"/>
    </dgm:choose>
    <dgm:choose name="Name53">
      <dgm:if name="Name54" axis="ch" ptType="node" func="cnt" op="gte" val="7">
        <dgm:layoutNode name="comp7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ch" forName="circle7" refType="w"/>
            <dgm:constr type="h" for="ch" forName="circle7" refType="h"/>
            <dgm:constr type="ctrX" for="ch" forName="circle7" refType="w" fact="0.5"/>
            <dgm:constr type="ctrY" for="ch" forName="circle7" refType="h" fact="0.5"/>
            <dgm:constr type="ctrX" for="ch" forName="c7text" refType="w" fact="0.5"/>
            <dgm:constr type="ctrY" for="ch" forName="c7text" refType="h" fact="0.5"/>
            <dgm:constr type="w" for="ch" forName="c7text" refType="w" refFor="ch" refForName="circle7" fact="0.70711"/>
            <dgm:constr type="h" for="ch" forName="c7text" refType="h" refFor="ch" refForName="circle7" fact="0.5"/>
          </dgm:constrLst>
          <dgm:ruleLst/>
          <dgm:layoutNode name="circle7" styleLbl="node1">
            <dgm:alg type="sp"/>
            <dgm:shape xmlns:r="http://schemas.openxmlformats.org/officeDocument/2006/relationships" type="ellipse" r:blip="">
              <dgm:adjLst/>
            </dgm:shape>
            <dgm:presOf axis="ch desOrSelf" ptType="node node" st="7 1" cnt="1 0"/>
            <dgm:constrLst>
              <dgm:constr type="h" refType="w"/>
            </dgm:constrLst>
            <dgm:ruleLst/>
          </dgm:layoutNode>
          <dgm:layoutNode name="c7text">
            <dgm:varLst>
              <dgm:bulletEnabled val="1"/>
            </dgm:varLst>
            <dgm:alg type="tx"/>
            <dgm:shape xmlns:r="http://schemas.openxmlformats.org/officeDocument/2006/relationships" type="rect" r:blip="" hideGeom="1">
              <dgm:adjLst/>
            </dgm:shape>
            <dgm:presOf axis="ch desOrSelf" ptType="node node" st="7 1" cnt="1 0"/>
            <dgm:constrLst/>
            <dgm:ruleLst>
              <dgm:rule type="primFontSz" val="5" fact="NaN" max="NaN"/>
            </dgm:ruleLst>
          </dgm:layoutNode>
        </dgm:layoutNode>
      </dgm:if>
      <dgm:else name="Name55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#1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1"/>
            <a:ext cx="4436114" cy="355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054" tIns="47527" rIns="95054" bIns="47527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796112" y="1"/>
            <a:ext cx="4436114" cy="355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054" tIns="47527" rIns="95054" bIns="47527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2" y="6742804"/>
            <a:ext cx="4436114" cy="355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054" tIns="47527" rIns="95054" bIns="47527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796112" y="6742804"/>
            <a:ext cx="4436114" cy="355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054" tIns="47527" rIns="95054" bIns="47527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fld id="{01A5675D-3AE8-4B70-9395-DB79A6C55F01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xmlns="" val="568806564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hdphoto1.wdp>
</file>

<file path=ppt/media/image1.png>
</file>

<file path=ppt/media/image3.png>
</file>

<file path=ppt/media/image4.pn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1"/>
            <a:ext cx="4436114" cy="355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054" tIns="47527" rIns="95054" bIns="47527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796112" y="1"/>
            <a:ext cx="4436114" cy="355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054" tIns="47527" rIns="95054" bIns="47527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344863" y="533400"/>
            <a:ext cx="3549650" cy="266223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xmlns="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022984" y="3371970"/>
            <a:ext cx="8188648" cy="319485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054" tIns="47527" rIns="95054" bIns="4752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noProof="0" smtClean="0"/>
              <a:t>Click to edit Master text styles</a:t>
            </a:r>
          </a:p>
          <a:p>
            <a:pPr lvl="1"/>
            <a:r>
              <a:rPr lang="en-GB" altLang="en-US" noProof="0" smtClean="0"/>
              <a:t>Second level</a:t>
            </a:r>
          </a:p>
          <a:p>
            <a:pPr lvl="2"/>
            <a:r>
              <a:rPr lang="en-GB" altLang="en-US" noProof="0" smtClean="0"/>
              <a:t>Third level</a:t>
            </a:r>
          </a:p>
          <a:p>
            <a:pPr lvl="3"/>
            <a:r>
              <a:rPr lang="en-GB" altLang="en-US" noProof="0" smtClean="0"/>
              <a:t>Fourth level</a:t>
            </a:r>
          </a:p>
          <a:p>
            <a:pPr lvl="4"/>
            <a:r>
              <a:rPr lang="en-GB" altLang="en-US" noProof="0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6742804"/>
            <a:ext cx="4436114" cy="355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054" tIns="47527" rIns="95054" bIns="47527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796112" y="6742804"/>
            <a:ext cx="4436114" cy="3553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5054" tIns="47527" rIns="95054" bIns="47527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fld id="{89055DD5-7E0A-4AA5-924B-3FBC2E822AB8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xmlns="" val="76239552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xmlns="" val="336667908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 dirty="0" smtClean="0">
              <a:latin typeface="Arial" charset="0"/>
            </a:endParaRPr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1pPr>
            <a:lvl2pPr marL="742950" indent="-285750"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2pPr>
            <a:lvl3pPr marL="1143000" indent="-228600"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3pPr>
            <a:lvl4pPr marL="1600200" indent="-228600"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4pPr>
            <a:lvl5pPr marL="2057400" indent="-228600"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itchFamily="34" charset="0"/>
              </a:defRPr>
            </a:lvl9pPr>
          </a:lstStyle>
          <a:p>
            <a:pPr eaLnBrk="1" hangingPunct="1"/>
            <a:fld id="{2811F850-9A84-4B96-8F91-672C9697B357}" type="slidenum">
              <a:rPr lang="en-GB" altLang="en-US" smtClean="0">
                <a:solidFill>
                  <a:schemeClr val="tx1"/>
                </a:solidFill>
                <a:latin typeface="Arial" charset="0"/>
              </a:rPr>
              <a:pPr eaLnBrk="1" hangingPunct="1"/>
              <a:t>3</a:t>
            </a:fld>
            <a:endParaRPr lang="en-GB" altLang="en-US" smtClean="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7411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altLang="en-US" smtClean="0">
              <a:latin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6" descr="LOGO CE-EN-quadri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Rectangle 5"/>
          <p:cNvSpPr/>
          <p:nvPr userDrawn="1"/>
        </p:nvSpPr>
        <p:spPr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GB" altLang="en-US" noProof="0" smtClean="0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GB" altLang="en-US" noProof="0" smtClean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fld id="{6264C512-455C-4DA4-846E-921148D7F0CC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17562021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9B6946C-D8B7-45EC-9F56-100E4B9619F0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26947235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3D7A5A-6703-493E-88ED-9CB6C8A3ED0B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7086546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12C161-2D15-48F7-9E51-4269C4ADC420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42183756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LOGO CE-EN-quadri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998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Rectangle 4"/>
          <p:cNvSpPr/>
          <p:nvPr userDrawn="1"/>
        </p:nvSpPr>
        <p:spPr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pic>
        <p:nvPicPr>
          <p:cNvPr id="6" name="Picture 5"/>
          <p:cNvPicPr>
            <a:picLocks noChangeAspect="1"/>
          </p:cNvPicPr>
          <p:nvPr userDrawn="1"/>
        </p:nvPicPr>
        <p:blipFill>
          <a:blip r:embed="rId3" cstate="print">
            <a:duotone>
              <a:schemeClr val="accent6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0" y="-99392"/>
            <a:ext cx="10409120" cy="6957392"/>
          </a:xfrm>
          <a:prstGeom prst="rect">
            <a:avLst/>
          </a:prstGeom>
        </p:spPr>
      </p:pic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GB" altLang="en-US" noProof="0" smtClean="0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GB" altLang="en-US" noProof="0" smtClean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fld id="{5F7120FB-769D-45DC-A99A-A6851585359A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18303987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5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/>
          </a:p>
        </p:txBody>
      </p:sp>
      <p:sp>
        <p:nvSpPr>
          <p:cNvPr id="6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8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xmlns="" val="21354051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4"/>
          <p:cNvSpPr txBox="1">
            <a:spLocks noChangeArrowheads="1"/>
          </p:cNvSpPr>
          <p:nvPr userDrawn="1"/>
        </p:nvSpPr>
        <p:spPr bwMode="auto">
          <a:xfrm>
            <a:off x="609600" y="63976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defPPr>
              <a:defRPr lang="en-GB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sz="1400" kern="1200" smtClean="0">
                <a:solidFill>
                  <a:schemeClr val="tx1"/>
                </a:solidFill>
                <a:latin typeface="Arial" pitchFamily="34" charset="0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en-GB" altLang="en-US"/>
              <a:t>Page </a:t>
            </a:r>
            <a:r>
              <a:rPr lang="en-GB" altLang="en-US" sz="800">
                <a:sym typeface="Wingdings"/>
              </a:rPr>
              <a:t></a:t>
            </a:r>
            <a:r>
              <a:rPr lang="en-GB" altLang="en-US">
                <a:sym typeface="Wingdings"/>
              </a:rPr>
              <a:t> </a:t>
            </a:r>
            <a:fld id="{304E02FE-CDA5-4BFE-B169-9832FDF4FE4C}" type="slidenum">
              <a:rPr lang="en-GB" altLang="en-US"/>
              <a:pPr>
                <a:defRPr/>
              </a:pPr>
              <a:t>‹#›</a:t>
            </a:fld>
            <a:endParaRPr lang="en-GB" alt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F04EDF-2C9F-4372-A863-A9F04412F69D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</p:spTree>
    <p:extLst>
      <p:ext uri="{BB962C8B-B14F-4D97-AF65-F5344CB8AC3E}">
        <p14:creationId xmlns:p14="http://schemas.microsoft.com/office/powerpoint/2010/main" xmlns="" val="34424827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26F7AB-4C56-43EC-837B-A030D35F612A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30826418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ADC040-2269-4857-8B8D-20F710FF14F4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12563210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D724B0-C9EC-46D8-A5E3-C6CF52ECFE23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27380448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269140-AC94-4010-BFAE-0F6E2E964C14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13055540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FF4924-76A3-41D4-8C10-909A663C8B09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  <p:extLst>
      <p:ext uri="{BB962C8B-B14F-4D97-AF65-F5344CB8AC3E}">
        <p14:creationId xmlns:p14="http://schemas.microsoft.com/office/powerpoint/2010/main" xmlns="" val="2002758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 altLang="en-US" smtClean="0"/>
              <a:t>Second level</a:t>
            </a:r>
            <a:endParaRPr lang="en-GB" altLang="en-US" smtClean="0"/>
          </a:p>
          <a:p>
            <a:pPr lvl="1"/>
            <a:r>
              <a:rPr lang="en-GB" altLang="en-US" smtClean="0"/>
              <a:t>Third level</a:t>
            </a:r>
          </a:p>
          <a:p>
            <a:pPr lvl="2"/>
            <a:r>
              <a:rPr lang="en-GB" altLang="en-US" smtClean="0"/>
              <a:t>- 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endParaRPr lang="en-GB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Arial" pitchFamily="34" charset="0"/>
              </a:defRPr>
            </a:lvl1pPr>
          </a:lstStyle>
          <a:p>
            <a:pPr>
              <a:defRPr/>
            </a:pPr>
            <a:fld id="{96F49830-181A-4CEF-916E-9D759F62785C}" type="slidenum">
              <a:rPr lang="en-GB" altLang="en-US"/>
              <a:pPr>
                <a:defRPr/>
              </a:pPr>
              <a:t>‹#›</a:t>
            </a:fld>
            <a:endParaRPr lang="en-GB" altLang="en-US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7" name="Rectangle 6"/>
          <p:cNvSpPr/>
          <p:nvPr/>
        </p:nvSpPr>
        <p:spPr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pic>
        <p:nvPicPr>
          <p:cNvPr id="1032" name="Picture 17" descr="LOGO CE_Vertical_EN_NEG_quadri_HR"/>
          <p:cNvPicPr>
            <a:picLocks noChangeAspect="1" noChangeArrowheads="1"/>
          </p:cNvPicPr>
          <p:nvPr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3957638" y="258763"/>
            <a:ext cx="1436687" cy="1004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" name="Rectangle 4"/>
          <p:cNvSpPr>
            <a:spLocks noGrp="1" noChangeArrowheads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/>
              <a:t>Page  ‹#›</a:t>
            </a:r>
            <a:endParaRPr lang="en-GB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5" r:id="rId1"/>
    <p:sldLayoutId id="2147483766" r:id="rId2"/>
    <p:sldLayoutId id="2147483767" r:id="rId3"/>
    <p:sldLayoutId id="2147483768" r:id="rId4"/>
    <p:sldLayoutId id="2147483757" r:id="rId5"/>
    <p:sldLayoutId id="2147483758" r:id="rId6"/>
    <p:sldLayoutId id="2147483759" r:id="rId7"/>
    <p:sldLayoutId id="2147483760" r:id="rId8"/>
    <p:sldLayoutId id="2147483761" r:id="rId9"/>
    <p:sldLayoutId id="2147483762" r:id="rId10"/>
    <p:sldLayoutId id="2147483763" r:id="rId11"/>
    <p:sldLayoutId id="2147483764" r:id="rId12"/>
  </p:sldLayoutIdLst>
  <p:hf sldNum="0" hdr="0" ftr="0" dt="0"/>
  <p:txStyles>
    <p:titleStyle>
      <a:lvl1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+mj-ea"/>
          <a:cs typeface="+mj-cs"/>
        </a:defRPr>
      </a:lvl1pPr>
      <a:lvl2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2pPr>
      <a:lvl3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3pPr>
      <a:lvl4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4pPr>
      <a:lvl5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5pPr>
      <a:lvl6pPr marL="8159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eaLnBrk="1" fontAlgn="base" hangingPunct="1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pitchFamily="34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0" Type="http://schemas.openxmlformats.org/officeDocument/2006/relationships/diagramQuickStyle" Target="../diagrams/quickStyle2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3.xml"/><Relationship Id="rId5" Type="http://schemas.microsoft.com/office/2007/relationships/hdphoto" Target="../media/hdphoto1.wdp"/><Relationship Id="rId4" Type="http://schemas.openxmlformats.org/officeDocument/2006/relationships/image" Target="../media/image5.png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9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 algn="ctr">
            <a:solidFill>
              <a:srgbClr val="0F5494"/>
            </a:solidFill>
            <a:miter lim="800000"/>
            <a:headEnd/>
            <a:tailEnd/>
          </a:ln>
          <a:effectLst>
            <a:outerShdw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/>
          <a:p>
            <a:pPr algn="ctr" defTabSz="457200"/>
            <a:endParaRPr lang="en-US" altLang="en-US" sz="1800" dirty="0">
              <a:solidFill>
                <a:srgbClr val="FFFFFF"/>
              </a:solidFill>
            </a:endParaRPr>
          </a:p>
        </p:txBody>
      </p:sp>
      <p:sp>
        <p:nvSpPr>
          <p:cNvPr id="3074" name="Rectangle 5"/>
          <p:cNvSpPr>
            <a:spLocks noGrp="1" noChangeArrowheads="1"/>
          </p:cNvSpPr>
          <p:nvPr>
            <p:ph type="ctrTitle"/>
          </p:nvPr>
        </p:nvSpPr>
        <p:spPr>
          <a:xfrm>
            <a:off x="323528" y="1772816"/>
            <a:ext cx="8640960" cy="2304256"/>
          </a:xfrm>
        </p:spPr>
        <p:txBody>
          <a:bodyPr/>
          <a:lstStyle/>
          <a:p>
            <a:pPr algn="ctr" eaLnBrk="1" hangingPunct="1">
              <a:defRPr/>
            </a:pPr>
            <a:r>
              <a:rPr lang="en-GB" sz="3500" dirty="0" smtClean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GB" sz="3500" dirty="0" smtClean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GB" sz="35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GB" sz="35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GB" sz="3500" dirty="0" smtClean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GB" sz="3500" dirty="0" smtClean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GB" sz="35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GB" sz="35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GB" sz="3500" dirty="0" smtClean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Energy Facility as part of the overall Energy Development Cooperation </a:t>
            </a:r>
            <a:r>
              <a:rPr lang="en-GB" sz="3600" dirty="0" smtClean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Programmes</a:t>
            </a:r>
            <a:br>
              <a:rPr lang="en-GB" sz="3600" dirty="0" smtClean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GB" sz="36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GB" sz="3600" dirty="0">
                <a:solidFill>
                  <a:schemeClr val="bg1">
                    <a:lumMod val="9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en-GB" altLang="en-US" sz="3600" u="sng" dirty="0">
              <a:solidFill>
                <a:schemeClr val="bg1">
                  <a:lumMod val="9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075" name="Rectangle 6"/>
          <p:cNvSpPr>
            <a:spLocks noGrp="1" noChangeArrowheads="1"/>
          </p:cNvSpPr>
          <p:nvPr>
            <p:ph type="subTitle" idx="1"/>
          </p:nvPr>
        </p:nvSpPr>
        <p:spPr>
          <a:xfrm>
            <a:off x="263525" y="4076700"/>
            <a:ext cx="8880475" cy="1441450"/>
          </a:xfrm>
        </p:spPr>
        <p:txBody>
          <a:bodyPr/>
          <a:lstStyle/>
          <a:p>
            <a:pPr eaLnBrk="1" hangingPunct="1">
              <a:defRPr/>
            </a:pPr>
            <a:endParaRPr lang="fr-BE" altLang="en-US" sz="1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alibri" panose="020F0502020204030204" pitchFamily="34" charset="0"/>
            </a:endParaRPr>
          </a:p>
          <a:p>
            <a:pPr eaLnBrk="1" hangingPunct="1">
              <a:defRPr/>
            </a:pPr>
            <a:endParaRPr lang="fr-BE" altLang="en-US" sz="1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alibri" panose="020F0502020204030204" pitchFamily="34" charset="0"/>
            </a:endParaRPr>
          </a:p>
          <a:p>
            <a:pPr eaLnBrk="1" hangingPunct="1">
              <a:defRPr/>
            </a:pPr>
            <a:endParaRPr lang="fr-BE" altLang="en-US" sz="1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alibri" panose="020F0502020204030204" pitchFamily="34" charset="0"/>
            </a:endParaRPr>
          </a:p>
          <a:p>
            <a:pPr eaLnBrk="1" hangingPunct="1">
              <a:defRPr/>
            </a:pPr>
            <a:endParaRPr lang="fr-BE" altLang="en-US" sz="1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alibri" panose="020F0502020204030204" pitchFamily="34" charset="0"/>
            </a:endParaRPr>
          </a:p>
          <a:p>
            <a:pPr eaLnBrk="1" hangingPunct="1">
              <a:defRPr/>
            </a:pPr>
            <a:endParaRPr lang="fr-BE" altLang="en-US" sz="1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798147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5" name="Picture 1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428625" y="1988841"/>
            <a:ext cx="8286750" cy="3600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xmlns="" val="2638820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>
          <a:xfrm>
            <a:off x="403225" y="1196975"/>
            <a:ext cx="8229600" cy="936625"/>
          </a:xfrm>
        </p:spPr>
        <p:txBody>
          <a:bodyPr/>
          <a:lstStyle/>
          <a:p>
            <a:r>
              <a:rPr lang="en-US" altLang="en-US" sz="3200" dirty="0" smtClean="0">
                <a:latin typeface="Calibri" pitchFamily="34" charset="0"/>
                <a:cs typeface="Calibri" pitchFamily="34" charset="0"/>
              </a:rPr>
              <a:t>Last Rural Electrification Call for Proposals</a:t>
            </a:r>
          </a:p>
        </p:txBody>
      </p:sp>
      <p:sp>
        <p:nvSpPr>
          <p:cNvPr id="6147" name="Rectangle 5"/>
          <p:cNvSpPr>
            <a:spLocks noChangeArrowheads="1"/>
          </p:cNvSpPr>
          <p:nvPr/>
        </p:nvSpPr>
        <p:spPr bwMode="auto">
          <a:xfrm>
            <a:off x="1187450" y="2065338"/>
            <a:ext cx="4105275" cy="430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ctr"/>
            <a:r>
              <a:rPr lang="en-US" altLang="en-US" sz="2200">
                <a:latin typeface="Calibri" pitchFamily="34" charset="0"/>
              </a:rPr>
              <a:t>143 project applications received </a:t>
            </a:r>
            <a:endParaRPr lang="en-GB" altLang="en-US" sz="2200">
              <a:latin typeface="Calibri" pitchFamily="34" charset="0"/>
            </a:endParaRPr>
          </a:p>
        </p:txBody>
      </p:sp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xmlns="" val="1758724699"/>
              </p:ext>
            </p:extLst>
          </p:nvPr>
        </p:nvGraphicFramePr>
        <p:xfrm>
          <a:off x="0" y="2495550"/>
          <a:ext cx="6073700" cy="396102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graphicFrame>
        <p:nvGraphicFramePr>
          <p:cNvPr id="3" name="Diagram 2"/>
          <p:cNvGraphicFramePr/>
          <p:nvPr/>
        </p:nvGraphicFramePr>
        <p:xfrm>
          <a:off x="4716016" y="2527300"/>
          <a:ext cx="4536504" cy="366975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</p:spTree>
    <p:extLst>
      <p:ext uri="{BB962C8B-B14F-4D97-AF65-F5344CB8AC3E}">
        <p14:creationId xmlns:p14="http://schemas.microsoft.com/office/powerpoint/2010/main" xmlns="" val="232990007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Chart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39697294"/>
              </p:ext>
            </p:extLst>
          </p:nvPr>
        </p:nvGraphicFramePr>
        <p:xfrm>
          <a:off x="-1332656" y="1480135"/>
          <a:ext cx="5735240" cy="42356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1" name="Chart 10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276171360"/>
              </p:ext>
            </p:extLst>
          </p:nvPr>
        </p:nvGraphicFramePr>
        <p:xfrm>
          <a:off x="1619672" y="3068960"/>
          <a:ext cx="5735240" cy="42356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218" name="Title 4"/>
          <p:cNvSpPr>
            <a:spLocks noGrp="1"/>
          </p:cNvSpPr>
          <p:nvPr>
            <p:ph type="title"/>
          </p:nvPr>
        </p:nvSpPr>
        <p:spPr>
          <a:xfrm>
            <a:off x="395288" y="1412875"/>
            <a:ext cx="8229600" cy="936625"/>
          </a:xfrm>
        </p:spPr>
        <p:txBody>
          <a:bodyPr/>
          <a:lstStyle/>
          <a:p>
            <a:pPr indent="0" eaLnBrk="1" hangingPunct="1"/>
            <a:r>
              <a:rPr lang="en-US" altLang="en-US" dirty="0" smtClean="0"/>
              <a:t>Blending Instruments</a:t>
            </a:r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4" cstate="print">
            <a:extLst>
              <a:ext uri="{BEBA8EAE-BF5A-486C-A8C5-ECC9F3942E4B}">
                <a14:imgProps xmlns:a14="http://schemas.microsoft.com/office/drawing/2010/main" xmlns="">
                  <a14:imgLayer r:embed="rId5">
                    <a14:imgEffect>
                      <a14:brightnessContrast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6804248" y="2420888"/>
            <a:ext cx="2012262" cy="3259863"/>
          </a:xfrm>
          <a:prstGeom prst="roundRect">
            <a:avLst>
              <a:gd name="adj" fmla="val 16667"/>
            </a:avLst>
          </a:prstGeom>
          <a:ln>
            <a:noFill/>
          </a:ln>
          <a:effectLst>
            <a:outerShdw blurRad="76200" dist="38100" dir="78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contrasting" dir="t">
              <a:rot lat="0" lon="0" rev="4200000"/>
            </a:lightRig>
          </a:scene3d>
          <a:sp3d prstMaterial="plastic">
            <a:bevelT w="381000" h="114300" prst="relaxedInset"/>
            <a:contourClr>
              <a:srgbClr val="969696"/>
            </a:contourClr>
          </a:sp3d>
        </p:spPr>
      </p:pic>
      <p:sp>
        <p:nvSpPr>
          <p:cNvPr id="2" name="TextBox 1"/>
          <p:cNvSpPr txBox="1"/>
          <p:nvPr/>
        </p:nvSpPr>
        <p:spPr>
          <a:xfrm>
            <a:off x="4499992" y="2858513"/>
            <a:ext cx="194421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EU contribution</a:t>
            </a:r>
            <a:endParaRPr lang="en-GB" sz="1400" b="1" dirty="0"/>
          </a:p>
        </p:txBody>
      </p:sp>
      <p:sp>
        <p:nvSpPr>
          <p:cNvPr id="8" name="TextBox 7"/>
          <p:cNvSpPr txBox="1"/>
          <p:nvPr/>
        </p:nvSpPr>
        <p:spPr>
          <a:xfrm>
            <a:off x="0" y="5506269"/>
            <a:ext cx="194421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Total Investment</a:t>
            </a:r>
            <a:endParaRPr lang="en-GB" sz="14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11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500"/>
                            </p:stCondLst>
                            <p:childTnLst>
                              <p:par>
                                <p:cTn id="1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11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11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500"/>
                            </p:stCondLst>
                            <p:childTnLst>
                              <p:par>
                                <p:cTn id="2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11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3000"/>
                            </p:stCondLst>
                            <p:childTnLst>
                              <p:par>
                                <p:cTn id="2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11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500"/>
                            </p:stCondLst>
                            <p:childTnLst>
                              <p:par>
                                <p:cTn id="2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11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000"/>
                            </p:stCondLst>
                            <p:childTnLst>
                              <p:par>
                                <p:cTn id="33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4000"/>
                            </p:stCondLst>
                            <p:childTnLst>
                              <p:par>
                                <p:cTn id="36" presetID="22" presetClass="entr" presetSubtype="4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8" dur="500"/>
                                        <p:tgtEl>
                                          <p:spTgt spid="12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7500"/>
                            </p:stCondLst>
                            <p:childTnLst>
                              <p:par>
                                <p:cTn id="40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12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8000"/>
                            </p:stCondLst>
                            <p:childTnLst>
                              <p:par>
                                <p:cTn id="44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6" dur="500"/>
                                        <p:tgtEl>
                                          <p:spTgt spid="12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8500"/>
                            </p:stCondLst>
                            <p:childTnLst>
                              <p:par>
                                <p:cTn id="48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0" dur="500"/>
                                        <p:tgtEl>
                                          <p:spTgt spid="12">
                                            <p:graphicEl>
                                              <a:chart seriesIdx="-4" categoryIdx="2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9000"/>
                            </p:stCondLst>
                            <p:childTnLst>
                              <p:par>
                                <p:cTn id="52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4" dur="500"/>
                                        <p:tgtEl>
                                          <p:spTgt spid="12">
                                            <p:graphicEl>
                                              <a:chart seriesIdx="-4" categoryIdx="3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9500"/>
                            </p:stCondLst>
                            <p:childTnLst>
                              <p:par>
                                <p:cTn id="56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8" dur="500"/>
                                        <p:tgtEl>
                                          <p:spTgt spid="12">
                                            <p:graphicEl>
                                              <a:chart seriesIdx="-4" categoryIdx="4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10000"/>
                            </p:stCondLst>
                            <p:childTnLst>
                              <p:par>
                                <p:cTn id="60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2" dur="500"/>
                                        <p:tgtEl>
                                          <p:spTgt spid="12">
                                            <p:graphicEl>
                                              <a:chart seriesIdx="-4" categoryIdx="5" bldStep="category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3" fill="hold">
                            <p:stCondLst>
                              <p:cond delay="10500"/>
                            </p:stCondLst>
                            <p:childTnLst>
                              <p:par>
                                <p:cTn id="6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12" grpId="0" uiExpand="1">
        <p:bldSub>
          <a:bldChart bld="category"/>
        </p:bldSub>
      </p:bldGraphic>
      <p:bldGraphic spid="11" grpId="0" uiExpand="1">
        <p:bldSub>
          <a:bldChart bld="category"/>
        </p:bldSub>
      </p:bldGraphic>
      <p:bldP spid="2" grpId="0"/>
      <p:bldP spid="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Leverage in SE4All blending</a:t>
            </a:r>
            <a:endParaRPr lang="en-GB" dirty="0"/>
          </a:p>
        </p:txBody>
      </p:sp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989874984"/>
              </p:ext>
            </p:extLst>
          </p:nvPr>
        </p:nvGraphicFramePr>
        <p:xfrm>
          <a:off x="395536" y="2060848"/>
          <a:ext cx="8424936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TextBox 1"/>
          <p:cNvSpPr txBox="1"/>
          <p:nvPr/>
        </p:nvSpPr>
        <p:spPr>
          <a:xfrm>
            <a:off x="2267744" y="4584340"/>
            <a:ext cx="792088" cy="471128"/>
          </a:xfrm>
          <a:prstGeom prst="rect">
            <a:avLst/>
          </a:prstGeom>
        </p:spPr>
        <p:txBody>
          <a:bodyPr wrap="squar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en-GB" sz="1800" b="1" dirty="0">
                <a:solidFill>
                  <a:schemeClr val="bg2">
                    <a:lumMod val="75000"/>
                  </a:schemeClr>
                </a:solidFill>
              </a:rPr>
              <a:t>1</a:t>
            </a:r>
            <a:r>
              <a:rPr lang="en-GB" sz="1800" b="1" dirty="0">
                <a:solidFill>
                  <a:schemeClr val="bg1">
                    <a:lumMod val="85000"/>
                  </a:schemeClr>
                </a:solidFill>
              </a:rPr>
              <a:t>:12</a:t>
            </a:r>
          </a:p>
        </p:txBody>
      </p:sp>
      <p:sp>
        <p:nvSpPr>
          <p:cNvPr id="8" name="TextBox 1"/>
          <p:cNvSpPr txBox="1"/>
          <p:nvPr/>
        </p:nvSpPr>
        <p:spPr>
          <a:xfrm>
            <a:off x="3779912" y="4348776"/>
            <a:ext cx="936104" cy="471128"/>
          </a:xfrm>
          <a:prstGeom prst="rect">
            <a:avLst/>
          </a:prstGeom>
        </p:spPr>
        <p:txBody>
          <a:bodyPr wrap="squar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en-GB" sz="1800" b="1" dirty="0" smtClean="0">
                <a:solidFill>
                  <a:schemeClr val="bg2">
                    <a:lumMod val="75000"/>
                  </a:schemeClr>
                </a:solidFill>
              </a:rPr>
              <a:t>1</a:t>
            </a:r>
            <a:r>
              <a:rPr lang="en-GB" sz="1800" b="1" dirty="0" smtClean="0">
                <a:solidFill>
                  <a:schemeClr val="bg1">
                    <a:lumMod val="85000"/>
                  </a:schemeClr>
                </a:solidFill>
              </a:rPr>
              <a:t>:5.5</a:t>
            </a:r>
            <a:endParaRPr lang="en-GB" sz="1800" b="1" dirty="0">
              <a:solidFill>
                <a:schemeClr val="bg1">
                  <a:lumMod val="85000"/>
                </a:schemeClr>
              </a:solidFill>
            </a:endParaRPr>
          </a:p>
        </p:txBody>
      </p:sp>
      <p:sp>
        <p:nvSpPr>
          <p:cNvPr id="9" name="TextBox 1"/>
          <p:cNvSpPr txBox="1"/>
          <p:nvPr/>
        </p:nvSpPr>
        <p:spPr>
          <a:xfrm>
            <a:off x="5220072" y="4584340"/>
            <a:ext cx="936104" cy="471128"/>
          </a:xfrm>
          <a:prstGeom prst="rect">
            <a:avLst/>
          </a:prstGeom>
        </p:spPr>
        <p:txBody>
          <a:bodyPr wrap="squar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en-GB" sz="1800" b="1" dirty="0" smtClean="0">
                <a:solidFill>
                  <a:schemeClr val="bg2">
                    <a:lumMod val="75000"/>
                  </a:schemeClr>
                </a:solidFill>
              </a:rPr>
              <a:t>1:2.5</a:t>
            </a:r>
            <a:endParaRPr lang="en-GB" sz="1800" b="1" dirty="0">
              <a:solidFill>
                <a:schemeClr val="bg2">
                  <a:lumMod val="75000"/>
                </a:schemeClr>
              </a:solidFill>
            </a:endParaRPr>
          </a:p>
        </p:txBody>
      </p:sp>
      <p:sp>
        <p:nvSpPr>
          <p:cNvPr id="15" name="Oval 4"/>
          <p:cNvSpPr/>
          <p:nvPr/>
        </p:nvSpPr>
        <p:spPr>
          <a:xfrm>
            <a:off x="6362263" y="1665955"/>
            <a:ext cx="1570141" cy="1570141"/>
          </a:xfrm>
          <a:prstGeom prst="rect">
            <a:avLst/>
          </a:prstGeom>
          <a:scene3d>
            <a:camera prst="orthographicFront"/>
            <a:lightRig rig="threePt" dir="t"/>
          </a:scene3d>
          <a:sp3d prstMaterial="dkEdge">
            <a:bevelT/>
          </a:sp3d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spcFirstLastPara="0" vert="horz" wrap="square" lIns="48260" tIns="48260" rIns="48260" bIns="48260" numCol="1" spcCol="1270" anchor="ctr" anchorCtr="0">
            <a:noAutofit/>
          </a:bodyPr>
          <a:lstStyle/>
          <a:p>
            <a:pPr lvl="0" algn="ctr" defTabSz="1689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GB" sz="3800" kern="1200"/>
          </a:p>
        </p:txBody>
      </p:sp>
    </p:spTree>
    <p:extLst>
      <p:ext uri="{BB962C8B-B14F-4D97-AF65-F5344CB8AC3E}">
        <p14:creationId xmlns:p14="http://schemas.microsoft.com/office/powerpoint/2010/main" xmlns="" val="36400703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  <p:bldP spid="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2"/>
          <p:cNvSpPr>
            <a:spLocks noGrp="1"/>
          </p:cNvSpPr>
          <p:nvPr>
            <p:ph type="title"/>
          </p:nvPr>
        </p:nvSpPr>
        <p:spPr>
          <a:xfrm>
            <a:off x="-252536" y="1124744"/>
            <a:ext cx="9505056" cy="1296144"/>
          </a:xfrm>
        </p:spPr>
        <p:txBody>
          <a:bodyPr/>
          <a:lstStyle/>
          <a:p>
            <a:pPr algn="ctr"/>
            <a:r>
              <a:rPr lang="en-GB" altLang="en-US" dirty="0" smtClean="0"/>
              <a:t>Tough Business Environment </a:t>
            </a:r>
            <a:br>
              <a:rPr lang="en-GB" altLang="en-US" dirty="0" smtClean="0"/>
            </a:br>
            <a:r>
              <a:rPr lang="en-GB" altLang="en-US" dirty="0" smtClean="0"/>
              <a:t>TAF reply: Technical Assistance Facility</a:t>
            </a:r>
          </a:p>
        </p:txBody>
      </p:sp>
      <p:sp>
        <p:nvSpPr>
          <p:cNvPr id="12" name="Text Box 25"/>
          <p:cNvSpPr txBox="1">
            <a:spLocks noChangeArrowheads="1"/>
          </p:cNvSpPr>
          <p:nvPr/>
        </p:nvSpPr>
        <p:spPr bwMode="auto">
          <a:xfrm>
            <a:off x="5148064" y="2743229"/>
            <a:ext cx="3528394" cy="3350067"/>
          </a:xfrm>
          <a:prstGeom prst="roundRect">
            <a:avLst/>
          </a:prstGeom>
          <a:ln/>
          <a:ex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/>
          <a:lstStyle>
            <a:lvl1pPr marL="180975" indent="-180975" eaLnBrk="0" hangingPunct="0">
              <a:defRPr sz="2000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 sz="2000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 sz="2000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 sz="2000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 sz="2000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lnSpc>
                <a:spcPct val="80000"/>
              </a:lnSpc>
              <a:spcAft>
                <a:spcPct val="20000"/>
              </a:spcAft>
              <a:buFont typeface="Wingdings" pitchFamily="2" charset="2"/>
              <a:buNone/>
              <a:defRPr/>
            </a:pPr>
            <a:r>
              <a:rPr lang="en-US" altLang="en-US" sz="40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  <a:latin typeface="Calibri" pitchFamily="34" charset="0"/>
              </a:rPr>
              <a:t>  </a:t>
            </a:r>
            <a:br>
              <a:rPr lang="en-US" altLang="en-US" sz="40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  <a:latin typeface="Calibri" pitchFamily="34" charset="0"/>
              </a:rPr>
            </a:br>
            <a:r>
              <a:rPr lang="en-US" altLang="en-US" sz="40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5"/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  <a:latin typeface="Calibri" pitchFamily="34" charset="0"/>
              </a:rPr>
              <a:t>building up an optimal </a:t>
            </a:r>
            <a:r>
              <a:rPr lang="en-US" altLang="en-US" sz="40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5"/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  <a:latin typeface="Calibri" pitchFamily="34" charset="0"/>
              </a:rPr>
              <a:t>Investment Environment</a:t>
            </a:r>
          </a:p>
        </p:txBody>
      </p:sp>
      <p:grpSp>
        <p:nvGrpSpPr>
          <p:cNvPr id="6" name="Group 5"/>
          <p:cNvGrpSpPr/>
          <p:nvPr/>
        </p:nvGrpSpPr>
        <p:grpSpPr>
          <a:xfrm>
            <a:off x="285750" y="2519710"/>
            <a:ext cx="3590925" cy="3882458"/>
            <a:chOff x="285750" y="2519710"/>
            <a:chExt cx="3590925" cy="3357562"/>
          </a:xfrm>
        </p:grpSpPr>
        <p:sp>
          <p:nvSpPr>
            <p:cNvPr id="10" name="AutoShape 7"/>
            <p:cNvSpPr>
              <a:spLocks noChangeArrowheads="1"/>
            </p:cNvSpPr>
            <p:nvPr/>
          </p:nvSpPr>
          <p:spPr bwMode="auto">
            <a:xfrm>
              <a:off x="285750" y="2519710"/>
              <a:ext cx="3590925" cy="3357562"/>
            </a:xfrm>
            <a:prstGeom prst="roundRect">
              <a:avLst>
                <a:gd name="adj" fmla="val 16667"/>
              </a:avLst>
            </a:prstGeom>
            <a:ln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pPr algn="ctr" eaLnBrk="0" hangingPunct="0">
                <a:defRPr/>
              </a:pPr>
              <a:endParaRPr lang="el-GR" altLang="en-US" sz="1800"/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422275" y="2636838"/>
              <a:ext cx="3286125" cy="2965091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marL="180975" indent="-180975">
                <a:lnSpc>
                  <a:spcPct val="80000"/>
                </a:lnSpc>
                <a:spcBef>
                  <a:spcPts val="1200"/>
                </a:spcBef>
                <a:spcAft>
                  <a:spcPct val="20000"/>
                </a:spcAft>
                <a:buFont typeface="Wingdings" pitchFamily="2" charset="2"/>
                <a:buChar char="§"/>
                <a:defRPr/>
              </a:pPr>
              <a:r>
                <a:rPr lang="en-GB" sz="1700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stocktaking &amp; </a:t>
              </a:r>
              <a:r>
                <a:rPr lang="en-GB" sz="1700" b="1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establishing</a:t>
              </a:r>
              <a:r>
                <a:rPr lang="en-GB" sz="1700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          energy sector </a:t>
              </a:r>
              <a:r>
                <a:rPr lang="en-GB" sz="1700" b="1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policies </a:t>
              </a:r>
            </a:p>
            <a:p>
              <a:pPr marL="180975" indent="-180975">
                <a:lnSpc>
                  <a:spcPct val="80000"/>
                </a:lnSpc>
                <a:spcBef>
                  <a:spcPts val="1200"/>
                </a:spcBef>
                <a:spcAft>
                  <a:spcPct val="20000"/>
                </a:spcAft>
                <a:buFont typeface="Wingdings" pitchFamily="2" charset="2"/>
                <a:buChar char="§"/>
                <a:defRPr/>
              </a:pPr>
              <a:r>
                <a:rPr lang="en-GB" sz="1700" b="1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Capacity building                            </a:t>
              </a:r>
              <a:r>
                <a:rPr lang="en-GB" sz="1700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in institutional framework</a:t>
              </a:r>
            </a:p>
            <a:p>
              <a:pPr marL="180975" indent="-180975">
                <a:lnSpc>
                  <a:spcPct val="80000"/>
                </a:lnSpc>
                <a:spcBef>
                  <a:spcPts val="1200"/>
                </a:spcBef>
                <a:spcAft>
                  <a:spcPct val="20000"/>
                </a:spcAft>
                <a:buFont typeface="Wingdings" pitchFamily="2" charset="2"/>
                <a:buChar char="§"/>
                <a:defRPr/>
              </a:pPr>
              <a:r>
                <a:rPr lang="en-GB" sz="1700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Support in </a:t>
              </a:r>
              <a:r>
                <a:rPr lang="en-GB" sz="1700" b="1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programming</a:t>
              </a:r>
              <a:r>
                <a:rPr lang="en-GB" sz="1700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 </a:t>
              </a:r>
              <a:r>
                <a:rPr lang="en-GB" sz="1700" b="1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&amp;</a:t>
              </a:r>
              <a:r>
                <a:rPr lang="en-GB" sz="1700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 </a:t>
              </a:r>
              <a:r>
                <a:rPr lang="en-GB" sz="1700" b="1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projects' preparation </a:t>
              </a:r>
            </a:p>
            <a:p>
              <a:pPr marL="180975" indent="-180975">
                <a:lnSpc>
                  <a:spcPct val="80000"/>
                </a:lnSpc>
                <a:spcBef>
                  <a:spcPts val="1200"/>
                </a:spcBef>
                <a:spcAft>
                  <a:spcPct val="20000"/>
                </a:spcAft>
                <a:buFont typeface="Wingdings" pitchFamily="2" charset="2"/>
                <a:buChar char="§"/>
                <a:defRPr/>
              </a:pPr>
              <a:r>
                <a:rPr lang="en-GB" sz="1700" b="1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Funds mobilisation </a:t>
              </a:r>
              <a:r>
                <a:rPr lang="en-GB" sz="1700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&amp; </a:t>
              </a:r>
              <a:r>
                <a:rPr lang="en-GB" sz="1700" b="1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facilitation of partnership</a:t>
              </a:r>
              <a:r>
                <a:rPr lang="en-GB" sz="1700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 (emphasis on private sector)</a:t>
              </a:r>
            </a:p>
            <a:p>
              <a:pPr marL="180975" indent="-180975">
                <a:lnSpc>
                  <a:spcPct val="80000"/>
                </a:lnSpc>
                <a:spcBef>
                  <a:spcPts val="1200"/>
                </a:spcBef>
                <a:spcAft>
                  <a:spcPct val="20000"/>
                </a:spcAft>
                <a:buFont typeface="Wingdings" pitchFamily="2" charset="2"/>
                <a:buChar char="§"/>
                <a:defRPr/>
              </a:pPr>
              <a:r>
                <a:rPr lang="en-GB" sz="1700" b="1" dirty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Industrial &amp; technology </a:t>
              </a:r>
              <a:r>
                <a:rPr lang="en-GB" sz="1700" b="1" dirty="0" smtClean="0">
                  <a:solidFill>
                    <a:srgbClr val="000000"/>
                  </a:solidFill>
                  <a:latin typeface="Calibri" pitchFamily="34" charset="0"/>
                  <a:cs typeface="Arial" charset="0"/>
                </a:rPr>
                <a:t>cooperation – pilot demonstration projects</a:t>
              </a:r>
              <a:endParaRPr lang="en-GB" sz="1700" dirty="0">
                <a:solidFill>
                  <a:srgbClr val="000000"/>
                </a:solidFill>
                <a:latin typeface="Calibri" pitchFamily="34" charset="0"/>
                <a:cs typeface="Arial" charset="0"/>
              </a:endParaRPr>
            </a:p>
          </p:txBody>
        </p:sp>
      </p:grpSp>
      <p:sp>
        <p:nvSpPr>
          <p:cNvPr id="5" name="Rounded Rectangle 4"/>
          <p:cNvSpPr/>
          <p:nvPr/>
        </p:nvSpPr>
        <p:spPr bwMode="auto">
          <a:xfrm>
            <a:off x="5508103" y="2697510"/>
            <a:ext cx="45719" cy="45719"/>
          </a:xfrm>
          <a:prstGeom prst="round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3175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GB" sz="1200" b="0" i="0" u="none" strike="noStrike" cap="none" normalizeH="0" baseline="0" smtClean="0">
              <a:ln>
                <a:noFill/>
              </a:ln>
              <a:solidFill>
                <a:srgbClr val="0F5494"/>
              </a:solidFill>
              <a:effectLst/>
              <a:latin typeface="Verdana" pitchFamily="34" charset="0"/>
            </a:endParaRPr>
          </a:p>
        </p:txBody>
      </p:sp>
      <p:sp>
        <p:nvSpPr>
          <p:cNvPr id="11" name="AutoShape 21"/>
          <p:cNvSpPr>
            <a:spLocks noChangeArrowheads="1"/>
          </p:cNvSpPr>
          <p:nvPr/>
        </p:nvSpPr>
        <p:spPr bwMode="auto">
          <a:xfrm>
            <a:off x="3682876" y="3573016"/>
            <a:ext cx="1670050" cy="1584176"/>
          </a:xfrm>
          <a:prstGeom prst="rightArrow">
            <a:avLst>
              <a:gd name="adj1" fmla="val 50000"/>
              <a:gd name="adj2" fmla="val 30869"/>
            </a:avLst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none" anchor="ctr"/>
          <a:lstStyle/>
          <a:p>
            <a:pPr>
              <a:defRPr/>
            </a:pPr>
            <a:endParaRPr lang="el-GR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4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1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Geographic support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spcBef>
                <a:spcPct val="0"/>
              </a:spcBef>
              <a:buClrTx/>
              <a:buFont typeface="Wingdings" pitchFamily="2" charset="2"/>
              <a:buChar char="Ø"/>
              <a:defRPr/>
            </a:pPr>
            <a:endParaRPr lang="en-GB" altLang="en-US" sz="2200" b="1" i="0" kern="1200" dirty="0" smtClean="0">
              <a:latin typeface="Calibri" pitchFamily="34" charset="0"/>
            </a:endParaRPr>
          </a:p>
          <a:p>
            <a:pPr eaLnBrk="1" hangingPunct="1">
              <a:spcBef>
                <a:spcPct val="0"/>
              </a:spcBef>
              <a:buClrTx/>
              <a:buFont typeface="Wingdings" pitchFamily="2" charset="2"/>
              <a:buChar char="Ø"/>
              <a:defRPr/>
            </a:pPr>
            <a:r>
              <a:rPr lang="en-GB" altLang="en-US" sz="2200" b="1" i="0" kern="1200" dirty="0" smtClean="0">
                <a:latin typeface="Calibri" pitchFamily="34" charset="0"/>
              </a:rPr>
              <a:t>Around 25 countries with energy cooperation as focal sector</a:t>
            </a:r>
          </a:p>
          <a:p>
            <a:pPr eaLnBrk="1" hangingPunct="1">
              <a:spcBef>
                <a:spcPct val="0"/>
              </a:spcBef>
              <a:buClrTx/>
              <a:buFont typeface="Wingdings" pitchFamily="2" charset="2"/>
              <a:buChar char="Ø"/>
              <a:defRPr/>
            </a:pPr>
            <a:endParaRPr lang="en-GB" altLang="en-US" sz="2200" b="1" i="0" kern="1200" dirty="0">
              <a:latin typeface="Calibri" pitchFamily="34" charset="0"/>
            </a:endParaRPr>
          </a:p>
          <a:p>
            <a:pPr eaLnBrk="1" hangingPunct="1">
              <a:spcBef>
                <a:spcPct val="0"/>
              </a:spcBef>
              <a:buClrTx/>
              <a:buFont typeface="Wingdings" pitchFamily="2" charset="2"/>
              <a:buChar char="Ø"/>
              <a:defRPr/>
            </a:pPr>
            <a:r>
              <a:rPr lang="en-GB" altLang="en-US" sz="2200" b="1" i="0" kern="1200" dirty="0" smtClean="0">
                <a:latin typeface="Calibri" pitchFamily="34" charset="0"/>
              </a:rPr>
              <a:t>Regional programming</a:t>
            </a:r>
          </a:p>
          <a:p>
            <a:pPr eaLnBrk="1" hangingPunct="1">
              <a:spcBef>
                <a:spcPct val="0"/>
              </a:spcBef>
              <a:buClrTx/>
              <a:buFont typeface="Wingdings" pitchFamily="2" charset="2"/>
              <a:buChar char="Ø"/>
              <a:defRPr/>
            </a:pPr>
            <a:endParaRPr lang="en-GB" altLang="en-US" sz="2200" b="1" i="0" kern="1200" dirty="0">
              <a:latin typeface="Calibri" pitchFamily="34" charset="0"/>
            </a:endParaRPr>
          </a:p>
          <a:p>
            <a:pPr>
              <a:defRPr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43554784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Freeform 43"/>
          <p:cNvSpPr/>
          <p:nvPr/>
        </p:nvSpPr>
        <p:spPr>
          <a:xfrm>
            <a:off x="4103242" y="3910807"/>
            <a:ext cx="2555875" cy="2546350"/>
          </a:xfrm>
          <a:custGeom>
            <a:avLst/>
            <a:gdLst>
              <a:gd name="connsiteX0" fmla="*/ 1602348 w 2257450"/>
              <a:gd name="connsiteY0" fmla="*/ 359924 h 2257450"/>
              <a:gd name="connsiteX1" fmla="*/ 1777941 w 2257450"/>
              <a:gd name="connsiteY1" fmla="*/ 212576 h 2257450"/>
              <a:gd name="connsiteX2" fmla="*/ 1918221 w 2257450"/>
              <a:gd name="connsiteY2" fmla="*/ 330284 h 2257450"/>
              <a:gd name="connsiteX3" fmla="*/ 1803602 w 2257450"/>
              <a:gd name="connsiteY3" fmla="*/ 528797 h 2257450"/>
              <a:gd name="connsiteX4" fmla="*/ 1985716 w 2257450"/>
              <a:gd name="connsiteY4" fmla="*/ 844228 h 2257450"/>
              <a:gd name="connsiteX5" fmla="*/ 2214943 w 2257450"/>
              <a:gd name="connsiteY5" fmla="*/ 844222 h 2257450"/>
              <a:gd name="connsiteX6" fmla="*/ 2246742 w 2257450"/>
              <a:gd name="connsiteY6" fmla="*/ 1024562 h 2257450"/>
              <a:gd name="connsiteX7" fmla="*/ 2031337 w 2257450"/>
              <a:gd name="connsiteY7" fmla="*/ 1102956 h 2257450"/>
              <a:gd name="connsiteX8" fmla="*/ 1968089 w 2257450"/>
              <a:gd name="connsiteY8" fmla="*/ 1461651 h 2257450"/>
              <a:gd name="connsiteX9" fmla="*/ 2143691 w 2257450"/>
              <a:gd name="connsiteY9" fmla="*/ 1608991 h 2257450"/>
              <a:gd name="connsiteX10" fmla="*/ 2052130 w 2257450"/>
              <a:gd name="connsiteY10" fmla="*/ 1767578 h 2257450"/>
              <a:gd name="connsiteX11" fmla="*/ 1836730 w 2257450"/>
              <a:gd name="connsiteY11" fmla="*/ 1689173 h 2257450"/>
              <a:gd name="connsiteX12" fmla="*/ 1557715 w 2257450"/>
              <a:gd name="connsiteY12" fmla="*/ 1923295 h 2257450"/>
              <a:gd name="connsiteX13" fmla="*/ 1597525 w 2257450"/>
              <a:gd name="connsiteY13" fmla="*/ 2149038 h 2257450"/>
              <a:gd name="connsiteX14" fmla="*/ 1425447 w 2257450"/>
              <a:gd name="connsiteY14" fmla="*/ 2211669 h 2257450"/>
              <a:gd name="connsiteX15" fmla="*/ 1310839 w 2257450"/>
              <a:gd name="connsiteY15" fmla="*/ 2013150 h 2257450"/>
              <a:gd name="connsiteX16" fmla="*/ 946610 w 2257450"/>
              <a:gd name="connsiteY16" fmla="*/ 2013150 h 2257450"/>
              <a:gd name="connsiteX17" fmla="*/ 832003 w 2257450"/>
              <a:gd name="connsiteY17" fmla="*/ 2211669 h 2257450"/>
              <a:gd name="connsiteX18" fmla="*/ 659925 w 2257450"/>
              <a:gd name="connsiteY18" fmla="*/ 2149038 h 2257450"/>
              <a:gd name="connsiteX19" fmla="*/ 699735 w 2257450"/>
              <a:gd name="connsiteY19" fmla="*/ 1923295 h 2257450"/>
              <a:gd name="connsiteX20" fmla="*/ 420720 w 2257450"/>
              <a:gd name="connsiteY20" fmla="*/ 1689173 h 2257450"/>
              <a:gd name="connsiteX21" fmla="*/ 205320 w 2257450"/>
              <a:gd name="connsiteY21" fmla="*/ 1767578 h 2257450"/>
              <a:gd name="connsiteX22" fmla="*/ 113759 w 2257450"/>
              <a:gd name="connsiteY22" fmla="*/ 1608991 h 2257450"/>
              <a:gd name="connsiteX23" fmla="*/ 289360 w 2257450"/>
              <a:gd name="connsiteY23" fmla="*/ 1461651 h 2257450"/>
              <a:gd name="connsiteX24" fmla="*/ 226112 w 2257450"/>
              <a:gd name="connsiteY24" fmla="*/ 1102956 h 2257450"/>
              <a:gd name="connsiteX25" fmla="*/ 10708 w 2257450"/>
              <a:gd name="connsiteY25" fmla="*/ 1024562 h 2257450"/>
              <a:gd name="connsiteX26" fmla="*/ 42507 w 2257450"/>
              <a:gd name="connsiteY26" fmla="*/ 844222 h 2257450"/>
              <a:gd name="connsiteX27" fmla="*/ 271733 w 2257450"/>
              <a:gd name="connsiteY27" fmla="*/ 844228 h 2257450"/>
              <a:gd name="connsiteX28" fmla="*/ 453847 w 2257450"/>
              <a:gd name="connsiteY28" fmla="*/ 528797 h 2257450"/>
              <a:gd name="connsiteX29" fmla="*/ 339229 w 2257450"/>
              <a:gd name="connsiteY29" fmla="*/ 330284 h 2257450"/>
              <a:gd name="connsiteX30" fmla="*/ 479509 w 2257450"/>
              <a:gd name="connsiteY30" fmla="*/ 212576 h 2257450"/>
              <a:gd name="connsiteX31" fmla="*/ 655102 w 2257450"/>
              <a:gd name="connsiteY31" fmla="*/ 359924 h 2257450"/>
              <a:gd name="connsiteX32" fmla="*/ 997365 w 2257450"/>
              <a:gd name="connsiteY32" fmla="*/ 235350 h 2257450"/>
              <a:gd name="connsiteX33" fmla="*/ 1037164 w 2257450"/>
              <a:gd name="connsiteY33" fmla="*/ 9606 h 2257450"/>
              <a:gd name="connsiteX34" fmla="*/ 1220286 w 2257450"/>
              <a:gd name="connsiteY34" fmla="*/ 9606 h 2257450"/>
              <a:gd name="connsiteX35" fmla="*/ 1260085 w 2257450"/>
              <a:gd name="connsiteY35" fmla="*/ 235351 h 2257450"/>
              <a:gd name="connsiteX36" fmla="*/ 1602348 w 2257450"/>
              <a:gd name="connsiteY36" fmla="*/ 359925 h 2257450"/>
              <a:gd name="connsiteX37" fmla="*/ 1602348 w 2257450"/>
              <a:gd name="connsiteY37" fmla="*/ 359924 h 2257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2257450" h="2257450">
                <a:moveTo>
                  <a:pt x="1602348" y="359924"/>
                </a:moveTo>
                <a:lnTo>
                  <a:pt x="1777941" y="212576"/>
                </a:lnTo>
                <a:lnTo>
                  <a:pt x="1918221" y="330284"/>
                </a:lnTo>
                <a:lnTo>
                  <a:pt x="1803602" y="528797"/>
                </a:lnTo>
                <a:cubicBezTo>
                  <a:pt x="1885102" y="620479"/>
                  <a:pt x="1947068" y="727806"/>
                  <a:pt x="1985716" y="844228"/>
                </a:cubicBezTo>
                <a:lnTo>
                  <a:pt x="2214943" y="844222"/>
                </a:lnTo>
                <a:lnTo>
                  <a:pt x="2246742" y="1024562"/>
                </a:lnTo>
                <a:lnTo>
                  <a:pt x="2031337" y="1102956"/>
                </a:lnTo>
                <a:cubicBezTo>
                  <a:pt x="2034838" y="1225576"/>
                  <a:pt x="2013317" y="1347624"/>
                  <a:pt x="1968089" y="1461651"/>
                </a:cubicBezTo>
                <a:lnTo>
                  <a:pt x="2143691" y="1608991"/>
                </a:lnTo>
                <a:lnTo>
                  <a:pt x="2052130" y="1767578"/>
                </a:lnTo>
                <a:lnTo>
                  <a:pt x="1836730" y="1689173"/>
                </a:lnTo>
                <a:cubicBezTo>
                  <a:pt x="1760593" y="1785356"/>
                  <a:pt x="1665657" y="1865016"/>
                  <a:pt x="1557715" y="1923295"/>
                </a:cubicBezTo>
                <a:lnTo>
                  <a:pt x="1597525" y="2149038"/>
                </a:lnTo>
                <a:lnTo>
                  <a:pt x="1425447" y="2211669"/>
                </a:lnTo>
                <a:lnTo>
                  <a:pt x="1310839" y="2013150"/>
                </a:lnTo>
                <a:cubicBezTo>
                  <a:pt x="1190690" y="2037890"/>
                  <a:pt x="1066759" y="2037890"/>
                  <a:pt x="946610" y="2013150"/>
                </a:cubicBezTo>
                <a:lnTo>
                  <a:pt x="832003" y="2211669"/>
                </a:lnTo>
                <a:lnTo>
                  <a:pt x="659925" y="2149038"/>
                </a:lnTo>
                <a:lnTo>
                  <a:pt x="699735" y="1923295"/>
                </a:lnTo>
                <a:cubicBezTo>
                  <a:pt x="591793" y="1865017"/>
                  <a:pt x="496856" y="1785356"/>
                  <a:pt x="420720" y="1689173"/>
                </a:cubicBezTo>
                <a:lnTo>
                  <a:pt x="205320" y="1767578"/>
                </a:lnTo>
                <a:lnTo>
                  <a:pt x="113759" y="1608991"/>
                </a:lnTo>
                <a:lnTo>
                  <a:pt x="289360" y="1461651"/>
                </a:lnTo>
                <a:cubicBezTo>
                  <a:pt x="244132" y="1347623"/>
                  <a:pt x="222612" y="1225576"/>
                  <a:pt x="226112" y="1102956"/>
                </a:cubicBezTo>
                <a:lnTo>
                  <a:pt x="10708" y="1024562"/>
                </a:lnTo>
                <a:lnTo>
                  <a:pt x="42507" y="844222"/>
                </a:lnTo>
                <a:lnTo>
                  <a:pt x="271733" y="844228"/>
                </a:lnTo>
                <a:cubicBezTo>
                  <a:pt x="310382" y="727806"/>
                  <a:pt x="372347" y="620479"/>
                  <a:pt x="453847" y="528797"/>
                </a:cubicBezTo>
                <a:lnTo>
                  <a:pt x="339229" y="330284"/>
                </a:lnTo>
                <a:lnTo>
                  <a:pt x="479509" y="212576"/>
                </a:lnTo>
                <a:lnTo>
                  <a:pt x="655102" y="359924"/>
                </a:lnTo>
                <a:cubicBezTo>
                  <a:pt x="759544" y="295582"/>
                  <a:pt x="876000" y="253196"/>
                  <a:pt x="997365" y="235350"/>
                </a:cubicBezTo>
                <a:lnTo>
                  <a:pt x="1037164" y="9606"/>
                </a:lnTo>
                <a:lnTo>
                  <a:pt x="1220286" y="9606"/>
                </a:lnTo>
                <a:lnTo>
                  <a:pt x="1260085" y="235351"/>
                </a:lnTo>
                <a:cubicBezTo>
                  <a:pt x="1381450" y="253196"/>
                  <a:pt x="1497906" y="295583"/>
                  <a:pt x="1602348" y="359925"/>
                </a:cubicBezTo>
                <a:lnTo>
                  <a:pt x="1602348" y="359924"/>
                </a:lnTo>
                <a:close/>
              </a:path>
            </a:pathLst>
          </a:custGeom>
          <a:solidFill>
            <a:srgbClr val="0000FF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4">
              <a:hueOff val="0"/>
              <a:satOff val="0"/>
              <a:lumOff val="0"/>
              <a:alphaOff val="0"/>
            </a:schemeClr>
          </a:fillRef>
          <a:effectRef idx="0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474168" tIns="549117" rIns="474168" bIns="588597" spcCol="1270" anchor="ctr"/>
          <a:lstStyle/>
          <a:p>
            <a:pPr algn="ctr" defTabSz="71120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1800" b="1" dirty="0">
                <a:solidFill>
                  <a:srgbClr val="F7DB09"/>
                </a:solidFill>
              </a:rPr>
              <a:t>Blending Instruments</a:t>
            </a:r>
          </a:p>
        </p:txBody>
      </p:sp>
      <p:sp>
        <p:nvSpPr>
          <p:cNvPr id="10" name="Freeform 9"/>
          <p:cNvSpPr/>
          <p:nvPr/>
        </p:nvSpPr>
        <p:spPr>
          <a:xfrm>
            <a:off x="107504" y="3186113"/>
            <a:ext cx="3151188" cy="3103562"/>
          </a:xfrm>
          <a:custGeom>
            <a:avLst/>
            <a:gdLst>
              <a:gd name="connsiteX0" fmla="*/ 1602348 w 2257450"/>
              <a:gd name="connsiteY0" fmla="*/ 359924 h 2257450"/>
              <a:gd name="connsiteX1" fmla="*/ 1777941 w 2257450"/>
              <a:gd name="connsiteY1" fmla="*/ 212576 h 2257450"/>
              <a:gd name="connsiteX2" fmla="*/ 1918221 w 2257450"/>
              <a:gd name="connsiteY2" fmla="*/ 330284 h 2257450"/>
              <a:gd name="connsiteX3" fmla="*/ 1803602 w 2257450"/>
              <a:gd name="connsiteY3" fmla="*/ 528797 h 2257450"/>
              <a:gd name="connsiteX4" fmla="*/ 1985716 w 2257450"/>
              <a:gd name="connsiteY4" fmla="*/ 844228 h 2257450"/>
              <a:gd name="connsiteX5" fmla="*/ 2214943 w 2257450"/>
              <a:gd name="connsiteY5" fmla="*/ 844222 h 2257450"/>
              <a:gd name="connsiteX6" fmla="*/ 2246742 w 2257450"/>
              <a:gd name="connsiteY6" fmla="*/ 1024562 h 2257450"/>
              <a:gd name="connsiteX7" fmla="*/ 2031337 w 2257450"/>
              <a:gd name="connsiteY7" fmla="*/ 1102956 h 2257450"/>
              <a:gd name="connsiteX8" fmla="*/ 1968089 w 2257450"/>
              <a:gd name="connsiteY8" fmla="*/ 1461651 h 2257450"/>
              <a:gd name="connsiteX9" fmla="*/ 2143691 w 2257450"/>
              <a:gd name="connsiteY9" fmla="*/ 1608991 h 2257450"/>
              <a:gd name="connsiteX10" fmla="*/ 2052130 w 2257450"/>
              <a:gd name="connsiteY10" fmla="*/ 1767578 h 2257450"/>
              <a:gd name="connsiteX11" fmla="*/ 1836730 w 2257450"/>
              <a:gd name="connsiteY11" fmla="*/ 1689173 h 2257450"/>
              <a:gd name="connsiteX12" fmla="*/ 1557715 w 2257450"/>
              <a:gd name="connsiteY12" fmla="*/ 1923295 h 2257450"/>
              <a:gd name="connsiteX13" fmla="*/ 1597525 w 2257450"/>
              <a:gd name="connsiteY13" fmla="*/ 2149038 h 2257450"/>
              <a:gd name="connsiteX14" fmla="*/ 1425447 w 2257450"/>
              <a:gd name="connsiteY14" fmla="*/ 2211669 h 2257450"/>
              <a:gd name="connsiteX15" fmla="*/ 1310839 w 2257450"/>
              <a:gd name="connsiteY15" fmla="*/ 2013150 h 2257450"/>
              <a:gd name="connsiteX16" fmla="*/ 946610 w 2257450"/>
              <a:gd name="connsiteY16" fmla="*/ 2013150 h 2257450"/>
              <a:gd name="connsiteX17" fmla="*/ 832003 w 2257450"/>
              <a:gd name="connsiteY17" fmla="*/ 2211669 h 2257450"/>
              <a:gd name="connsiteX18" fmla="*/ 659925 w 2257450"/>
              <a:gd name="connsiteY18" fmla="*/ 2149038 h 2257450"/>
              <a:gd name="connsiteX19" fmla="*/ 699735 w 2257450"/>
              <a:gd name="connsiteY19" fmla="*/ 1923295 h 2257450"/>
              <a:gd name="connsiteX20" fmla="*/ 420720 w 2257450"/>
              <a:gd name="connsiteY20" fmla="*/ 1689173 h 2257450"/>
              <a:gd name="connsiteX21" fmla="*/ 205320 w 2257450"/>
              <a:gd name="connsiteY21" fmla="*/ 1767578 h 2257450"/>
              <a:gd name="connsiteX22" fmla="*/ 113759 w 2257450"/>
              <a:gd name="connsiteY22" fmla="*/ 1608991 h 2257450"/>
              <a:gd name="connsiteX23" fmla="*/ 289360 w 2257450"/>
              <a:gd name="connsiteY23" fmla="*/ 1461651 h 2257450"/>
              <a:gd name="connsiteX24" fmla="*/ 226112 w 2257450"/>
              <a:gd name="connsiteY24" fmla="*/ 1102956 h 2257450"/>
              <a:gd name="connsiteX25" fmla="*/ 10708 w 2257450"/>
              <a:gd name="connsiteY25" fmla="*/ 1024562 h 2257450"/>
              <a:gd name="connsiteX26" fmla="*/ 42507 w 2257450"/>
              <a:gd name="connsiteY26" fmla="*/ 844222 h 2257450"/>
              <a:gd name="connsiteX27" fmla="*/ 271733 w 2257450"/>
              <a:gd name="connsiteY27" fmla="*/ 844228 h 2257450"/>
              <a:gd name="connsiteX28" fmla="*/ 453847 w 2257450"/>
              <a:gd name="connsiteY28" fmla="*/ 528797 h 2257450"/>
              <a:gd name="connsiteX29" fmla="*/ 339229 w 2257450"/>
              <a:gd name="connsiteY29" fmla="*/ 330284 h 2257450"/>
              <a:gd name="connsiteX30" fmla="*/ 479509 w 2257450"/>
              <a:gd name="connsiteY30" fmla="*/ 212576 h 2257450"/>
              <a:gd name="connsiteX31" fmla="*/ 655102 w 2257450"/>
              <a:gd name="connsiteY31" fmla="*/ 359924 h 2257450"/>
              <a:gd name="connsiteX32" fmla="*/ 997365 w 2257450"/>
              <a:gd name="connsiteY32" fmla="*/ 235350 h 2257450"/>
              <a:gd name="connsiteX33" fmla="*/ 1037164 w 2257450"/>
              <a:gd name="connsiteY33" fmla="*/ 9606 h 2257450"/>
              <a:gd name="connsiteX34" fmla="*/ 1220286 w 2257450"/>
              <a:gd name="connsiteY34" fmla="*/ 9606 h 2257450"/>
              <a:gd name="connsiteX35" fmla="*/ 1260085 w 2257450"/>
              <a:gd name="connsiteY35" fmla="*/ 235351 h 2257450"/>
              <a:gd name="connsiteX36" fmla="*/ 1602348 w 2257450"/>
              <a:gd name="connsiteY36" fmla="*/ 359925 h 2257450"/>
              <a:gd name="connsiteX37" fmla="*/ 1602348 w 2257450"/>
              <a:gd name="connsiteY37" fmla="*/ 359924 h 2257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2257450" h="2257450">
                <a:moveTo>
                  <a:pt x="1602348" y="359924"/>
                </a:moveTo>
                <a:lnTo>
                  <a:pt x="1777941" y="212576"/>
                </a:lnTo>
                <a:lnTo>
                  <a:pt x="1918221" y="330284"/>
                </a:lnTo>
                <a:lnTo>
                  <a:pt x="1803602" y="528797"/>
                </a:lnTo>
                <a:cubicBezTo>
                  <a:pt x="1885102" y="620479"/>
                  <a:pt x="1947068" y="727806"/>
                  <a:pt x="1985716" y="844228"/>
                </a:cubicBezTo>
                <a:lnTo>
                  <a:pt x="2214943" y="844222"/>
                </a:lnTo>
                <a:lnTo>
                  <a:pt x="2246742" y="1024562"/>
                </a:lnTo>
                <a:lnTo>
                  <a:pt x="2031337" y="1102956"/>
                </a:lnTo>
                <a:cubicBezTo>
                  <a:pt x="2034838" y="1225576"/>
                  <a:pt x="2013317" y="1347624"/>
                  <a:pt x="1968089" y="1461651"/>
                </a:cubicBezTo>
                <a:lnTo>
                  <a:pt x="2143691" y="1608991"/>
                </a:lnTo>
                <a:lnTo>
                  <a:pt x="2052130" y="1767578"/>
                </a:lnTo>
                <a:lnTo>
                  <a:pt x="1836730" y="1689173"/>
                </a:lnTo>
                <a:cubicBezTo>
                  <a:pt x="1760593" y="1785356"/>
                  <a:pt x="1665657" y="1865016"/>
                  <a:pt x="1557715" y="1923295"/>
                </a:cubicBezTo>
                <a:lnTo>
                  <a:pt x="1597525" y="2149038"/>
                </a:lnTo>
                <a:lnTo>
                  <a:pt x="1425447" y="2211669"/>
                </a:lnTo>
                <a:lnTo>
                  <a:pt x="1310839" y="2013150"/>
                </a:lnTo>
                <a:cubicBezTo>
                  <a:pt x="1190690" y="2037890"/>
                  <a:pt x="1066759" y="2037890"/>
                  <a:pt x="946610" y="2013150"/>
                </a:cubicBezTo>
                <a:lnTo>
                  <a:pt x="832003" y="2211669"/>
                </a:lnTo>
                <a:lnTo>
                  <a:pt x="659925" y="2149038"/>
                </a:lnTo>
                <a:lnTo>
                  <a:pt x="699735" y="1923295"/>
                </a:lnTo>
                <a:cubicBezTo>
                  <a:pt x="591793" y="1865017"/>
                  <a:pt x="496856" y="1785356"/>
                  <a:pt x="420720" y="1689173"/>
                </a:cubicBezTo>
                <a:lnTo>
                  <a:pt x="205320" y="1767578"/>
                </a:lnTo>
                <a:lnTo>
                  <a:pt x="113759" y="1608991"/>
                </a:lnTo>
                <a:lnTo>
                  <a:pt x="289360" y="1461651"/>
                </a:lnTo>
                <a:cubicBezTo>
                  <a:pt x="244132" y="1347623"/>
                  <a:pt x="222612" y="1225576"/>
                  <a:pt x="226112" y="1102956"/>
                </a:cubicBezTo>
                <a:lnTo>
                  <a:pt x="10708" y="1024562"/>
                </a:lnTo>
                <a:lnTo>
                  <a:pt x="42507" y="844222"/>
                </a:lnTo>
                <a:lnTo>
                  <a:pt x="271733" y="844228"/>
                </a:lnTo>
                <a:cubicBezTo>
                  <a:pt x="310382" y="727806"/>
                  <a:pt x="372347" y="620479"/>
                  <a:pt x="453847" y="528797"/>
                </a:cubicBezTo>
                <a:lnTo>
                  <a:pt x="339229" y="330284"/>
                </a:lnTo>
                <a:lnTo>
                  <a:pt x="479509" y="212576"/>
                </a:lnTo>
                <a:lnTo>
                  <a:pt x="655102" y="359924"/>
                </a:lnTo>
                <a:cubicBezTo>
                  <a:pt x="759544" y="295582"/>
                  <a:pt x="876000" y="253196"/>
                  <a:pt x="997365" y="235350"/>
                </a:cubicBezTo>
                <a:lnTo>
                  <a:pt x="1037164" y="9606"/>
                </a:lnTo>
                <a:lnTo>
                  <a:pt x="1220286" y="9606"/>
                </a:lnTo>
                <a:lnTo>
                  <a:pt x="1260085" y="235351"/>
                </a:lnTo>
                <a:cubicBezTo>
                  <a:pt x="1381450" y="253196"/>
                  <a:pt x="1497906" y="295583"/>
                  <a:pt x="1602348" y="359925"/>
                </a:cubicBezTo>
                <a:lnTo>
                  <a:pt x="1602348" y="359924"/>
                </a:lnTo>
                <a:close/>
              </a:path>
            </a:pathLst>
          </a:custGeom>
          <a:solidFill>
            <a:srgbClr val="900000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4">
              <a:hueOff val="0"/>
              <a:satOff val="0"/>
              <a:lumOff val="0"/>
              <a:alphaOff val="0"/>
            </a:schemeClr>
          </a:fillRef>
          <a:effectRef idx="0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474168" tIns="549117" rIns="474168" bIns="588597" spcCol="1270" anchor="ctr"/>
          <a:lstStyle/>
          <a:p>
            <a:pPr algn="ctr" defTabSz="71120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2800" b="1" dirty="0" smtClean="0">
                <a:solidFill>
                  <a:schemeClr val="bg1">
                    <a:lumMod val="95000"/>
                  </a:schemeClr>
                </a:solidFill>
              </a:rPr>
              <a:t>SE4All objectives</a:t>
            </a:r>
            <a:endParaRPr lang="en-GB" sz="2800" b="1" dirty="0">
              <a:solidFill>
                <a:schemeClr val="bg1">
                  <a:lumMod val="95000"/>
                </a:schemeClr>
              </a:solidFill>
            </a:endParaRPr>
          </a:p>
        </p:txBody>
      </p:sp>
      <p:sp>
        <p:nvSpPr>
          <p:cNvPr id="11" name="Freeform 10"/>
          <p:cNvSpPr/>
          <p:nvPr/>
        </p:nvSpPr>
        <p:spPr>
          <a:xfrm>
            <a:off x="7340948" y="4529360"/>
            <a:ext cx="1695450" cy="1666875"/>
          </a:xfrm>
          <a:custGeom>
            <a:avLst/>
            <a:gdLst>
              <a:gd name="connsiteX0" fmla="*/ 1602348 w 2257450"/>
              <a:gd name="connsiteY0" fmla="*/ 359924 h 2257450"/>
              <a:gd name="connsiteX1" fmla="*/ 1777941 w 2257450"/>
              <a:gd name="connsiteY1" fmla="*/ 212576 h 2257450"/>
              <a:gd name="connsiteX2" fmla="*/ 1918221 w 2257450"/>
              <a:gd name="connsiteY2" fmla="*/ 330284 h 2257450"/>
              <a:gd name="connsiteX3" fmla="*/ 1803602 w 2257450"/>
              <a:gd name="connsiteY3" fmla="*/ 528797 h 2257450"/>
              <a:gd name="connsiteX4" fmla="*/ 1985716 w 2257450"/>
              <a:gd name="connsiteY4" fmla="*/ 844228 h 2257450"/>
              <a:gd name="connsiteX5" fmla="*/ 2214943 w 2257450"/>
              <a:gd name="connsiteY5" fmla="*/ 844222 h 2257450"/>
              <a:gd name="connsiteX6" fmla="*/ 2246742 w 2257450"/>
              <a:gd name="connsiteY6" fmla="*/ 1024562 h 2257450"/>
              <a:gd name="connsiteX7" fmla="*/ 2031337 w 2257450"/>
              <a:gd name="connsiteY7" fmla="*/ 1102956 h 2257450"/>
              <a:gd name="connsiteX8" fmla="*/ 1968089 w 2257450"/>
              <a:gd name="connsiteY8" fmla="*/ 1461651 h 2257450"/>
              <a:gd name="connsiteX9" fmla="*/ 2143691 w 2257450"/>
              <a:gd name="connsiteY9" fmla="*/ 1608991 h 2257450"/>
              <a:gd name="connsiteX10" fmla="*/ 2052130 w 2257450"/>
              <a:gd name="connsiteY10" fmla="*/ 1767578 h 2257450"/>
              <a:gd name="connsiteX11" fmla="*/ 1836730 w 2257450"/>
              <a:gd name="connsiteY11" fmla="*/ 1689173 h 2257450"/>
              <a:gd name="connsiteX12" fmla="*/ 1557715 w 2257450"/>
              <a:gd name="connsiteY12" fmla="*/ 1923295 h 2257450"/>
              <a:gd name="connsiteX13" fmla="*/ 1597525 w 2257450"/>
              <a:gd name="connsiteY13" fmla="*/ 2149038 h 2257450"/>
              <a:gd name="connsiteX14" fmla="*/ 1425447 w 2257450"/>
              <a:gd name="connsiteY14" fmla="*/ 2211669 h 2257450"/>
              <a:gd name="connsiteX15" fmla="*/ 1310839 w 2257450"/>
              <a:gd name="connsiteY15" fmla="*/ 2013150 h 2257450"/>
              <a:gd name="connsiteX16" fmla="*/ 946610 w 2257450"/>
              <a:gd name="connsiteY16" fmla="*/ 2013150 h 2257450"/>
              <a:gd name="connsiteX17" fmla="*/ 832003 w 2257450"/>
              <a:gd name="connsiteY17" fmla="*/ 2211669 h 2257450"/>
              <a:gd name="connsiteX18" fmla="*/ 659925 w 2257450"/>
              <a:gd name="connsiteY18" fmla="*/ 2149038 h 2257450"/>
              <a:gd name="connsiteX19" fmla="*/ 699735 w 2257450"/>
              <a:gd name="connsiteY19" fmla="*/ 1923295 h 2257450"/>
              <a:gd name="connsiteX20" fmla="*/ 420720 w 2257450"/>
              <a:gd name="connsiteY20" fmla="*/ 1689173 h 2257450"/>
              <a:gd name="connsiteX21" fmla="*/ 205320 w 2257450"/>
              <a:gd name="connsiteY21" fmla="*/ 1767578 h 2257450"/>
              <a:gd name="connsiteX22" fmla="*/ 113759 w 2257450"/>
              <a:gd name="connsiteY22" fmla="*/ 1608991 h 2257450"/>
              <a:gd name="connsiteX23" fmla="*/ 289360 w 2257450"/>
              <a:gd name="connsiteY23" fmla="*/ 1461651 h 2257450"/>
              <a:gd name="connsiteX24" fmla="*/ 226112 w 2257450"/>
              <a:gd name="connsiteY24" fmla="*/ 1102956 h 2257450"/>
              <a:gd name="connsiteX25" fmla="*/ 10708 w 2257450"/>
              <a:gd name="connsiteY25" fmla="*/ 1024562 h 2257450"/>
              <a:gd name="connsiteX26" fmla="*/ 42507 w 2257450"/>
              <a:gd name="connsiteY26" fmla="*/ 844222 h 2257450"/>
              <a:gd name="connsiteX27" fmla="*/ 271733 w 2257450"/>
              <a:gd name="connsiteY27" fmla="*/ 844228 h 2257450"/>
              <a:gd name="connsiteX28" fmla="*/ 453847 w 2257450"/>
              <a:gd name="connsiteY28" fmla="*/ 528797 h 2257450"/>
              <a:gd name="connsiteX29" fmla="*/ 339229 w 2257450"/>
              <a:gd name="connsiteY29" fmla="*/ 330284 h 2257450"/>
              <a:gd name="connsiteX30" fmla="*/ 479509 w 2257450"/>
              <a:gd name="connsiteY30" fmla="*/ 212576 h 2257450"/>
              <a:gd name="connsiteX31" fmla="*/ 655102 w 2257450"/>
              <a:gd name="connsiteY31" fmla="*/ 359924 h 2257450"/>
              <a:gd name="connsiteX32" fmla="*/ 997365 w 2257450"/>
              <a:gd name="connsiteY32" fmla="*/ 235350 h 2257450"/>
              <a:gd name="connsiteX33" fmla="*/ 1037164 w 2257450"/>
              <a:gd name="connsiteY33" fmla="*/ 9606 h 2257450"/>
              <a:gd name="connsiteX34" fmla="*/ 1220286 w 2257450"/>
              <a:gd name="connsiteY34" fmla="*/ 9606 h 2257450"/>
              <a:gd name="connsiteX35" fmla="*/ 1260085 w 2257450"/>
              <a:gd name="connsiteY35" fmla="*/ 235351 h 2257450"/>
              <a:gd name="connsiteX36" fmla="*/ 1602348 w 2257450"/>
              <a:gd name="connsiteY36" fmla="*/ 359925 h 2257450"/>
              <a:gd name="connsiteX37" fmla="*/ 1602348 w 2257450"/>
              <a:gd name="connsiteY37" fmla="*/ 359924 h 2257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2257450" h="2257450">
                <a:moveTo>
                  <a:pt x="1602348" y="359924"/>
                </a:moveTo>
                <a:lnTo>
                  <a:pt x="1777941" y="212576"/>
                </a:lnTo>
                <a:lnTo>
                  <a:pt x="1918221" y="330284"/>
                </a:lnTo>
                <a:lnTo>
                  <a:pt x="1803602" y="528797"/>
                </a:lnTo>
                <a:cubicBezTo>
                  <a:pt x="1885102" y="620479"/>
                  <a:pt x="1947068" y="727806"/>
                  <a:pt x="1985716" y="844228"/>
                </a:cubicBezTo>
                <a:lnTo>
                  <a:pt x="2214943" y="844222"/>
                </a:lnTo>
                <a:lnTo>
                  <a:pt x="2246742" y="1024562"/>
                </a:lnTo>
                <a:lnTo>
                  <a:pt x="2031337" y="1102956"/>
                </a:lnTo>
                <a:cubicBezTo>
                  <a:pt x="2034838" y="1225576"/>
                  <a:pt x="2013317" y="1347624"/>
                  <a:pt x="1968089" y="1461651"/>
                </a:cubicBezTo>
                <a:lnTo>
                  <a:pt x="2143691" y="1608991"/>
                </a:lnTo>
                <a:lnTo>
                  <a:pt x="2052130" y="1767578"/>
                </a:lnTo>
                <a:lnTo>
                  <a:pt x="1836730" y="1689173"/>
                </a:lnTo>
                <a:cubicBezTo>
                  <a:pt x="1760593" y="1785356"/>
                  <a:pt x="1665657" y="1865016"/>
                  <a:pt x="1557715" y="1923295"/>
                </a:cubicBezTo>
                <a:lnTo>
                  <a:pt x="1597525" y="2149038"/>
                </a:lnTo>
                <a:lnTo>
                  <a:pt x="1425447" y="2211669"/>
                </a:lnTo>
                <a:lnTo>
                  <a:pt x="1310839" y="2013150"/>
                </a:lnTo>
                <a:cubicBezTo>
                  <a:pt x="1190690" y="2037890"/>
                  <a:pt x="1066759" y="2037890"/>
                  <a:pt x="946610" y="2013150"/>
                </a:cubicBezTo>
                <a:lnTo>
                  <a:pt x="832003" y="2211669"/>
                </a:lnTo>
                <a:lnTo>
                  <a:pt x="659925" y="2149038"/>
                </a:lnTo>
                <a:lnTo>
                  <a:pt x="699735" y="1923295"/>
                </a:lnTo>
                <a:cubicBezTo>
                  <a:pt x="591793" y="1865017"/>
                  <a:pt x="496856" y="1785356"/>
                  <a:pt x="420720" y="1689173"/>
                </a:cubicBezTo>
                <a:lnTo>
                  <a:pt x="205320" y="1767578"/>
                </a:lnTo>
                <a:lnTo>
                  <a:pt x="113759" y="1608991"/>
                </a:lnTo>
                <a:lnTo>
                  <a:pt x="289360" y="1461651"/>
                </a:lnTo>
                <a:cubicBezTo>
                  <a:pt x="244132" y="1347623"/>
                  <a:pt x="222612" y="1225576"/>
                  <a:pt x="226112" y="1102956"/>
                </a:cubicBezTo>
                <a:lnTo>
                  <a:pt x="10708" y="1024562"/>
                </a:lnTo>
                <a:lnTo>
                  <a:pt x="42507" y="844222"/>
                </a:lnTo>
                <a:lnTo>
                  <a:pt x="271733" y="844228"/>
                </a:lnTo>
                <a:cubicBezTo>
                  <a:pt x="310382" y="727806"/>
                  <a:pt x="372347" y="620479"/>
                  <a:pt x="453847" y="528797"/>
                </a:cubicBezTo>
                <a:lnTo>
                  <a:pt x="339229" y="330284"/>
                </a:lnTo>
                <a:lnTo>
                  <a:pt x="479509" y="212576"/>
                </a:lnTo>
                <a:lnTo>
                  <a:pt x="655102" y="359924"/>
                </a:lnTo>
                <a:cubicBezTo>
                  <a:pt x="759544" y="295582"/>
                  <a:pt x="876000" y="253196"/>
                  <a:pt x="997365" y="235350"/>
                </a:cubicBezTo>
                <a:lnTo>
                  <a:pt x="1037164" y="9606"/>
                </a:lnTo>
                <a:lnTo>
                  <a:pt x="1220286" y="9606"/>
                </a:lnTo>
                <a:lnTo>
                  <a:pt x="1260085" y="235351"/>
                </a:lnTo>
                <a:cubicBezTo>
                  <a:pt x="1381450" y="253196"/>
                  <a:pt x="1497906" y="295583"/>
                  <a:pt x="1602348" y="359925"/>
                </a:cubicBezTo>
                <a:lnTo>
                  <a:pt x="1602348" y="359924"/>
                </a:lnTo>
                <a:close/>
              </a:path>
            </a:pathLst>
          </a:custGeom>
          <a:solidFill>
            <a:schemeClr val="accent1">
              <a:lumMod val="25000"/>
            </a:schemeClr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4">
              <a:hueOff val="0"/>
              <a:satOff val="0"/>
              <a:lumOff val="0"/>
              <a:alphaOff val="0"/>
            </a:schemeClr>
          </a:fillRef>
          <a:effectRef idx="0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474168" tIns="549117" rIns="474168" bIns="588597" spcCol="1270" anchor="ctr"/>
          <a:lstStyle/>
          <a:p>
            <a:pPr algn="ctr" defTabSz="71120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1800" b="1" dirty="0"/>
              <a:t>TAF</a:t>
            </a:r>
            <a:endParaRPr lang="en-GB" sz="2000" b="1" dirty="0"/>
          </a:p>
        </p:txBody>
      </p:sp>
      <p:sp>
        <p:nvSpPr>
          <p:cNvPr id="12" name="Freeform 11"/>
          <p:cNvSpPr/>
          <p:nvPr/>
        </p:nvSpPr>
        <p:spPr>
          <a:xfrm>
            <a:off x="2704655" y="2374107"/>
            <a:ext cx="2381250" cy="2363787"/>
          </a:xfrm>
          <a:custGeom>
            <a:avLst/>
            <a:gdLst>
              <a:gd name="connsiteX0" fmla="*/ 1602348 w 2257450"/>
              <a:gd name="connsiteY0" fmla="*/ 359924 h 2257450"/>
              <a:gd name="connsiteX1" fmla="*/ 1777941 w 2257450"/>
              <a:gd name="connsiteY1" fmla="*/ 212576 h 2257450"/>
              <a:gd name="connsiteX2" fmla="*/ 1918221 w 2257450"/>
              <a:gd name="connsiteY2" fmla="*/ 330284 h 2257450"/>
              <a:gd name="connsiteX3" fmla="*/ 1803602 w 2257450"/>
              <a:gd name="connsiteY3" fmla="*/ 528797 h 2257450"/>
              <a:gd name="connsiteX4" fmla="*/ 1985716 w 2257450"/>
              <a:gd name="connsiteY4" fmla="*/ 844228 h 2257450"/>
              <a:gd name="connsiteX5" fmla="*/ 2214943 w 2257450"/>
              <a:gd name="connsiteY5" fmla="*/ 844222 h 2257450"/>
              <a:gd name="connsiteX6" fmla="*/ 2246742 w 2257450"/>
              <a:gd name="connsiteY6" fmla="*/ 1024562 h 2257450"/>
              <a:gd name="connsiteX7" fmla="*/ 2031337 w 2257450"/>
              <a:gd name="connsiteY7" fmla="*/ 1102956 h 2257450"/>
              <a:gd name="connsiteX8" fmla="*/ 1968089 w 2257450"/>
              <a:gd name="connsiteY8" fmla="*/ 1461651 h 2257450"/>
              <a:gd name="connsiteX9" fmla="*/ 2143691 w 2257450"/>
              <a:gd name="connsiteY9" fmla="*/ 1608991 h 2257450"/>
              <a:gd name="connsiteX10" fmla="*/ 2052130 w 2257450"/>
              <a:gd name="connsiteY10" fmla="*/ 1767578 h 2257450"/>
              <a:gd name="connsiteX11" fmla="*/ 1836730 w 2257450"/>
              <a:gd name="connsiteY11" fmla="*/ 1689173 h 2257450"/>
              <a:gd name="connsiteX12" fmla="*/ 1557715 w 2257450"/>
              <a:gd name="connsiteY12" fmla="*/ 1923295 h 2257450"/>
              <a:gd name="connsiteX13" fmla="*/ 1597525 w 2257450"/>
              <a:gd name="connsiteY13" fmla="*/ 2149038 h 2257450"/>
              <a:gd name="connsiteX14" fmla="*/ 1425447 w 2257450"/>
              <a:gd name="connsiteY14" fmla="*/ 2211669 h 2257450"/>
              <a:gd name="connsiteX15" fmla="*/ 1310839 w 2257450"/>
              <a:gd name="connsiteY15" fmla="*/ 2013150 h 2257450"/>
              <a:gd name="connsiteX16" fmla="*/ 946610 w 2257450"/>
              <a:gd name="connsiteY16" fmla="*/ 2013150 h 2257450"/>
              <a:gd name="connsiteX17" fmla="*/ 832003 w 2257450"/>
              <a:gd name="connsiteY17" fmla="*/ 2211669 h 2257450"/>
              <a:gd name="connsiteX18" fmla="*/ 659925 w 2257450"/>
              <a:gd name="connsiteY18" fmla="*/ 2149038 h 2257450"/>
              <a:gd name="connsiteX19" fmla="*/ 699735 w 2257450"/>
              <a:gd name="connsiteY19" fmla="*/ 1923295 h 2257450"/>
              <a:gd name="connsiteX20" fmla="*/ 420720 w 2257450"/>
              <a:gd name="connsiteY20" fmla="*/ 1689173 h 2257450"/>
              <a:gd name="connsiteX21" fmla="*/ 205320 w 2257450"/>
              <a:gd name="connsiteY21" fmla="*/ 1767578 h 2257450"/>
              <a:gd name="connsiteX22" fmla="*/ 113759 w 2257450"/>
              <a:gd name="connsiteY22" fmla="*/ 1608991 h 2257450"/>
              <a:gd name="connsiteX23" fmla="*/ 289360 w 2257450"/>
              <a:gd name="connsiteY23" fmla="*/ 1461651 h 2257450"/>
              <a:gd name="connsiteX24" fmla="*/ 226112 w 2257450"/>
              <a:gd name="connsiteY24" fmla="*/ 1102956 h 2257450"/>
              <a:gd name="connsiteX25" fmla="*/ 10708 w 2257450"/>
              <a:gd name="connsiteY25" fmla="*/ 1024562 h 2257450"/>
              <a:gd name="connsiteX26" fmla="*/ 42507 w 2257450"/>
              <a:gd name="connsiteY26" fmla="*/ 844222 h 2257450"/>
              <a:gd name="connsiteX27" fmla="*/ 271733 w 2257450"/>
              <a:gd name="connsiteY27" fmla="*/ 844228 h 2257450"/>
              <a:gd name="connsiteX28" fmla="*/ 453847 w 2257450"/>
              <a:gd name="connsiteY28" fmla="*/ 528797 h 2257450"/>
              <a:gd name="connsiteX29" fmla="*/ 339229 w 2257450"/>
              <a:gd name="connsiteY29" fmla="*/ 330284 h 2257450"/>
              <a:gd name="connsiteX30" fmla="*/ 479509 w 2257450"/>
              <a:gd name="connsiteY30" fmla="*/ 212576 h 2257450"/>
              <a:gd name="connsiteX31" fmla="*/ 655102 w 2257450"/>
              <a:gd name="connsiteY31" fmla="*/ 359924 h 2257450"/>
              <a:gd name="connsiteX32" fmla="*/ 997365 w 2257450"/>
              <a:gd name="connsiteY32" fmla="*/ 235350 h 2257450"/>
              <a:gd name="connsiteX33" fmla="*/ 1037164 w 2257450"/>
              <a:gd name="connsiteY33" fmla="*/ 9606 h 2257450"/>
              <a:gd name="connsiteX34" fmla="*/ 1220286 w 2257450"/>
              <a:gd name="connsiteY34" fmla="*/ 9606 h 2257450"/>
              <a:gd name="connsiteX35" fmla="*/ 1260085 w 2257450"/>
              <a:gd name="connsiteY35" fmla="*/ 235351 h 2257450"/>
              <a:gd name="connsiteX36" fmla="*/ 1602348 w 2257450"/>
              <a:gd name="connsiteY36" fmla="*/ 359925 h 2257450"/>
              <a:gd name="connsiteX37" fmla="*/ 1602348 w 2257450"/>
              <a:gd name="connsiteY37" fmla="*/ 359924 h 2257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2257450" h="2257450">
                <a:moveTo>
                  <a:pt x="1602348" y="359924"/>
                </a:moveTo>
                <a:lnTo>
                  <a:pt x="1777941" y="212576"/>
                </a:lnTo>
                <a:lnTo>
                  <a:pt x="1918221" y="330284"/>
                </a:lnTo>
                <a:lnTo>
                  <a:pt x="1803602" y="528797"/>
                </a:lnTo>
                <a:cubicBezTo>
                  <a:pt x="1885102" y="620479"/>
                  <a:pt x="1947068" y="727806"/>
                  <a:pt x="1985716" y="844228"/>
                </a:cubicBezTo>
                <a:lnTo>
                  <a:pt x="2214943" y="844222"/>
                </a:lnTo>
                <a:lnTo>
                  <a:pt x="2246742" y="1024562"/>
                </a:lnTo>
                <a:lnTo>
                  <a:pt x="2031337" y="1102956"/>
                </a:lnTo>
                <a:cubicBezTo>
                  <a:pt x="2034838" y="1225576"/>
                  <a:pt x="2013317" y="1347624"/>
                  <a:pt x="1968089" y="1461651"/>
                </a:cubicBezTo>
                <a:lnTo>
                  <a:pt x="2143691" y="1608991"/>
                </a:lnTo>
                <a:lnTo>
                  <a:pt x="2052130" y="1767578"/>
                </a:lnTo>
                <a:lnTo>
                  <a:pt x="1836730" y="1689173"/>
                </a:lnTo>
                <a:cubicBezTo>
                  <a:pt x="1760593" y="1785356"/>
                  <a:pt x="1665657" y="1865016"/>
                  <a:pt x="1557715" y="1923295"/>
                </a:cubicBezTo>
                <a:lnTo>
                  <a:pt x="1597525" y="2149038"/>
                </a:lnTo>
                <a:lnTo>
                  <a:pt x="1425447" y="2211669"/>
                </a:lnTo>
                <a:lnTo>
                  <a:pt x="1310839" y="2013150"/>
                </a:lnTo>
                <a:cubicBezTo>
                  <a:pt x="1190690" y="2037890"/>
                  <a:pt x="1066759" y="2037890"/>
                  <a:pt x="946610" y="2013150"/>
                </a:cubicBezTo>
                <a:lnTo>
                  <a:pt x="832003" y="2211669"/>
                </a:lnTo>
                <a:lnTo>
                  <a:pt x="659925" y="2149038"/>
                </a:lnTo>
                <a:lnTo>
                  <a:pt x="699735" y="1923295"/>
                </a:lnTo>
                <a:cubicBezTo>
                  <a:pt x="591793" y="1865017"/>
                  <a:pt x="496856" y="1785356"/>
                  <a:pt x="420720" y="1689173"/>
                </a:cubicBezTo>
                <a:lnTo>
                  <a:pt x="205320" y="1767578"/>
                </a:lnTo>
                <a:lnTo>
                  <a:pt x="113759" y="1608991"/>
                </a:lnTo>
                <a:lnTo>
                  <a:pt x="289360" y="1461651"/>
                </a:lnTo>
                <a:cubicBezTo>
                  <a:pt x="244132" y="1347623"/>
                  <a:pt x="222612" y="1225576"/>
                  <a:pt x="226112" y="1102956"/>
                </a:cubicBezTo>
                <a:lnTo>
                  <a:pt x="10708" y="1024562"/>
                </a:lnTo>
                <a:lnTo>
                  <a:pt x="42507" y="844222"/>
                </a:lnTo>
                <a:lnTo>
                  <a:pt x="271733" y="844228"/>
                </a:lnTo>
                <a:cubicBezTo>
                  <a:pt x="310382" y="727806"/>
                  <a:pt x="372347" y="620479"/>
                  <a:pt x="453847" y="528797"/>
                </a:cubicBezTo>
                <a:lnTo>
                  <a:pt x="339229" y="330284"/>
                </a:lnTo>
                <a:lnTo>
                  <a:pt x="479509" y="212576"/>
                </a:lnTo>
                <a:lnTo>
                  <a:pt x="655102" y="359924"/>
                </a:lnTo>
                <a:cubicBezTo>
                  <a:pt x="759544" y="295582"/>
                  <a:pt x="876000" y="253196"/>
                  <a:pt x="997365" y="235350"/>
                </a:cubicBezTo>
                <a:lnTo>
                  <a:pt x="1037164" y="9606"/>
                </a:lnTo>
                <a:lnTo>
                  <a:pt x="1220286" y="9606"/>
                </a:lnTo>
                <a:lnTo>
                  <a:pt x="1260085" y="235351"/>
                </a:lnTo>
                <a:cubicBezTo>
                  <a:pt x="1381450" y="253196"/>
                  <a:pt x="1497906" y="295583"/>
                  <a:pt x="1602348" y="359925"/>
                </a:cubicBezTo>
                <a:lnTo>
                  <a:pt x="1602348" y="359924"/>
                </a:lnTo>
                <a:close/>
              </a:path>
            </a:pathLst>
          </a:custGeom>
          <a:solidFill>
            <a:srgbClr val="003300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4">
              <a:hueOff val="0"/>
              <a:satOff val="0"/>
              <a:lumOff val="0"/>
              <a:alphaOff val="0"/>
            </a:schemeClr>
          </a:fillRef>
          <a:effectRef idx="0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474168" tIns="549117" rIns="474168" bIns="588597" spcCol="1270" anchor="ctr"/>
          <a:lstStyle/>
          <a:p>
            <a:pPr algn="ctr" defTabSz="71120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6000" b="1" dirty="0">
                <a:solidFill>
                  <a:srgbClr val="EED308"/>
                </a:solidFill>
              </a:rPr>
              <a:t>?</a:t>
            </a:r>
          </a:p>
        </p:txBody>
      </p:sp>
      <p:sp>
        <p:nvSpPr>
          <p:cNvPr id="13" name="Freeform 12"/>
          <p:cNvSpPr/>
          <p:nvPr/>
        </p:nvSpPr>
        <p:spPr>
          <a:xfrm>
            <a:off x="6036816" y="2924944"/>
            <a:ext cx="2186781" cy="2088381"/>
          </a:xfrm>
          <a:custGeom>
            <a:avLst/>
            <a:gdLst>
              <a:gd name="connsiteX0" fmla="*/ 1602348 w 2257450"/>
              <a:gd name="connsiteY0" fmla="*/ 359924 h 2257450"/>
              <a:gd name="connsiteX1" fmla="*/ 1777941 w 2257450"/>
              <a:gd name="connsiteY1" fmla="*/ 212576 h 2257450"/>
              <a:gd name="connsiteX2" fmla="*/ 1918221 w 2257450"/>
              <a:gd name="connsiteY2" fmla="*/ 330284 h 2257450"/>
              <a:gd name="connsiteX3" fmla="*/ 1803602 w 2257450"/>
              <a:gd name="connsiteY3" fmla="*/ 528797 h 2257450"/>
              <a:gd name="connsiteX4" fmla="*/ 1985716 w 2257450"/>
              <a:gd name="connsiteY4" fmla="*/ 844228 h 2257450"/>
              <a:gd name="connsiteX5" fmla="*/ 2214943 w 2257450"/>
              <a:gd name="connsiteY5" fmla="*/ 844222 h 2257450"/>
              <a:gd name="connsiteX6" fmla="*/ 2246742 w 2257450"/>
              <a:gd name="connsiteY6" fmla="*/ 1024562 h 2257450"/>
              <a:gd name="connsiteX7" fmla="*/ 2031337 w 2257450"/>
              <a:gd name="connsiteY7" fmla="*/ 1102956 h 2257450"/>
              <a:gd name="connsiteX8" fmla="*/ 1968089 w 2257450"/>
              <a:gd name="connsiteY8" fmla="*/ 1461651 h 2257450"/>
              <a:gd name="connsiteX9" fmla="*/ 2143691 w 2257450"/>
              <a:gd name="connsiteY9" fmla="*/ 1608991 h 2257450"/>
              <a:gd name="connsiteX10" fmla="*/ 2052130 w 2257450"/>
              <a:gd name="connsiteY10" fmla="*/ 1767578 h 2257450"/>
              <a:gd name="connsiteX11" fmla="*/ 1836730 w 2257450"/>
              <a:gd name="connsiteY11" fmla="*/ 1689173 h 2257450"/>
              <a:gd name="connsiteX12" fmla="*/ 1557715 w 2257450"/>
              <a:gd name="connsiteY12" fmla="*/ 1923295 h 2257450"/>
              <a:gd name="connsiteX13" fmla="*/ 1597525 w 2257450"/>
              <a:gd name="connsiteY13" fmla="*/ 2149038 h 2257450"/>
              <a:gd name="connsiteX14" fmla="*/ 1425447 w 2257450"/>
              <a:gd name="connsiteY14" fmla="*/ 2211669 h 2257450"/>
              <a:gd name="connsiteX15" fmla="*/ 1310839 w 2257450"/>
              <a:gd name="connsiteY15" fmla="*/ 2013150 h 2257450"/>
              <a:gd name="connsiteX16" fmla="*/ 946610 w 2257450"/>
              <a:gd name="connsiteY16" fmla="*/ 2013150 h 2257450"/>
              <a:gd name="connsiteX17" fmla="*/ 832003 w 2257450"/>
              <a:gd name="connsiteY17" fmla="*/ 2211669 h 2257450"/>
              <a:gd name="connsiteX18" fmla="*/ 659925 w 2257450"/>
              <a:gd name="connsiteY18" fmla="*/ 2149038 h 2257450"/>
              <a:gd name="connsiteX19" fmla="*/ 699735 w 2257450"/>
              <a:gd name="connsiteY19" fmla="*/ 1923295 h 2257450"/>
              <a:gd name="connsiteX20" fmla="*/ 420720 w 2257450"/>
              <a:gd name="connsiteY20" fmla="*/ 1689173 h 2257450"/>
              <a:gd name="connsiteX21" fmla="*/ 205320 w 2257450"/>
              <a:gd name="connsiteY21" fmla="*/ 1767578 h 2257450"/>
              <a:gd name="connsiteX22" fmla="*/ 113759 w 2257450"/>
              <a:gd name="connsiteY22" fmla="*/ 1608991 h 2257450"/>
              <a:gd name="connsiteX23" fmla="*/ 289360 w 2257450"/>
              <a:gd name="connsiteY23" fmla="*/ 1461651 h 2257450"/>
              <a:gd name="connsiteX24" fmla="*/ 226112 w 2257450"/>
              <a:gd name="connsiteY24" fmla="*/ 1102956 h 2257450"/>
              <a:gd name="connsiteX25" fmla="*/ 10708 w 2257450"/>
              <a:gd name="connsiteY25" fmla="*/ 1024562 h 2257450"/>
              <a:gd name="connsiteX26" fmla="*/ 42507 w 2257450"/>
              <a:gd name="connsiteY26" fmla="*/ 844222 h 2257450"/>
              <a:gd name="connsiteX27" fmla="*/ 271733 w 2257450"/>
              <a:gd name="connsiteY27" fmla="*/ 844228 h 2257450"/>
              <a:gd name="connsiteX28" fmla="*/ 453847 w 2257450"/>
              <a:gd name="connsiteY28" fmla="*/ 528797 h 2257450"/>
              <a:gd name="connsiteX29" fmla="*/ 339229 w 2257450"/>
              <a:gd name="connsiteY29" fmla="*/ 330284 h 2257450"/>
              <a:gd name="connsiteX30" fmla="*/ 479509 w 2257450"/>
              <a:gd name="connsiteY30" fmla="*/ 212576 h 2257450"/>
              <a:gd name="connsiteX31" fmla="*/ 655102 w 2257450"/>
              <a:gd name="connsiteY31" fmla="*/ 359924 h 2257450"/>
              <a:gd name="connsiteX32" fmla="*/ 997365 w 2257450"/>
              <a:gd name="connsiteY32" fmla="*/ 235350 h 2257450"/>
              <a:gd name="connsiteX33" fmla="*/ 1037164 w 2257450"/>
              <a:gd name="connsiteY33" fmla="*/ 9606 h 2257450"/>
              <a:gd name="connsiteX34" fmla="*/ 1220286 w 2257450"/>
              <a:gd name="connsiteY34" fmla="*/ 9606 h 2257450"/>
              <a:gd name="connsiteX35" fmla="*/ 1260085 w 2257450"/>
              <a:gd name="connsiteY35" fmla="*/ 235351 h 2257450"/>
              <a:gd name="connsiteX36" fmla="*/ 1602348 w 2257450"/>
              <a:gd name="connsiteY36" fmla="*/ 359925 h 2257450"/>
              <a:gd name="connsiteX37" fmla="*/ 1602348 w 2257450"/>
              <a:gd name="connsiteY37" fmla="*/ 359924 h 2257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2257450" h="2257450">
                <a:moveTo>
                  <a:pt x="1602348" y="359924"/>
                </a:moveTo>
                <a:lnTo>
                  <a:pt x="1777941" y="212576"/>
                </a:lnTo>
                <a:lnTo>
                  <a:pt x="1918221" y="330284"/>
                </a:lnTo>
                <a:lnTo>
                  <a:pt x="1803602" y="528797"/>
                </a:lnTo>
                <a:cubicBezTo>
                  <a:pt x="1885102" y="620479"/>
                  <a:pt x="1947068" y="727806"/>
                  <a:pt x="1985716" y="844228"/>
                </a:cubicBezTo>
                <a:lnTo>
                  <a:pt x="2214943" y="844222"/>
                </a:lnTo>
                <a:lnTo>
                  <a:pt x="2246742" y="1024562"/>
                </a:lnTo>
                <a:lnTo>
                  <a:pt x="2031337" y="1102956"/>
                </a:lnTo>
                <a:cubicBezTo>
                  <a:pt x="2034838" y="1225576"/>
                  <a:pt x="2013317" y="1347624"/>
                  <a:pt x="1968089" y="1461651"/>
                </a:cubicBezTo>
                <a:lnTo>
                  <a:pt x="2143691" y="1608991"/>
                </a:lnTo>
                <a:lnTo>
                  <a:pt x="2052130" y="1767578"/>
                </a:lnTo>
                <a:lnTo>
                  <a:pt x="1836730" y="1689173"/>
                </a:lnTo>
                <a:cubicBezTo>
                  <a:pt x="1760593" y="1785356"/>
                  <a:pt x="1665657" y="1865016"/>
                  <a:pt x="1557715" y="1923295"/>
                </a:cubicBezTo>
                <a:lnTo>
                  <a:pt x="1597525" y="2149038"/>
                </a:lnTo>
                <a:lnTo>
                  <a:pt x="1425447" y="2211669"/>
                </a:lnTo>
                <a:lnTo>
                  <a:pt x="1310839" y="2013150"/>
                </a:lnTo>
                <a:cubicBezTo>
                  <a:pt x="1190690" y="2037890"/>
                  <a:pt x="1066759" y="2037890"/>
                  <a:pt x="946610" y="2013150"/>
                </a:cubicBezTo>
                <a:lnTo>
                  <a:pt x="832003" y="2211669"/>
                </a:lnTo>
                <a:lnTo>
                  <a:pt x="659925" y="2149038"/>
                </a:lnTo>
                <a:lnTo>
                  <a:pt x="699735" y="1923295"/>
                </a:lnTo>
                <a:cubicBezTo>
                  <a:pt x="591793" y="1865017"/>
                  <a:pt x="496856" y="1785356"/>
                  <a:pt x="420720" y="1689173"/>
                </a:cubicBezTo>
                <a:lnTo>
                  <a:pt x="205320" y="1767578"/>
                </a:lnTo>
                <a:lnTo>
                  <a:pt x="113759" y="1608991"/>
                </a:lnTo>
                <a:lnTo>
                  <a:pt x="289360" y="1461651"/>
                </a:lnTo>
                <a:cubicBezTo>
                  <a:pt x="244132" y="1347623"/>
                  <a:pt x="222612" y="1225576"/>
                  <a:pt x="226112" y="1102956"/>
                </a:cubicBezTo>
                <a:lnTo>
                  <a:pt x="10708" y="1024562"/>
                </a:lnTo>
                <a:lnTo>
                  <a:pt x="42507" y="844222"/>
                </a:lnTo>
                <a:lnTo>
                  <a:pt x="271733" y="844228"/>
                </a:lnTo>
                <a:cubicBezTo>
                  <a:pt x="310382" y="727806"/>
                  <a:pt x="372347" y="620479"/>
                  <a:pt x="453847" y="528797"/>
                </a:cubicBezTo>
                <a:lnTo>
                  <a:pt x="339229" y="330284"/>
                </a:lnTo>
                <a:lnTo>
                  <a:pt x="479509" y="212576"/>
                </a:lnTo>
                <a:lnTo>
                  <a:pt x="655102" y="359924"/>
                </a:lnTo>
                <a:cubicBezTo>
                  <a:pt x="759544" y="295582"/>
                  <a:pt x="876000" y="253196"/>
                  <a:pt x="997365" y="235350"/>
                </a:cubicBezTo>
                <a:lnTo>
                  <a:pt x="1037164" y="9606"/>
                </a:lnTo>
                <a:lnTo>
                  <a:pt x="1220286" y="9606"/>
                </a:lnTo>
                <a:lnTo>
                  <a:pt x="1260085" y="235351"/>
                </a:lnTo>
                <a:cubicBezTo>
                  <a:pt x="1381450" y="253196"/>
                  <a:pt x="1497906" y="295583"/>
                  <a:pt x="1602348" y="359925"/>
                </a:cubicBezTo>
                <a:lnTo>
                  <a:pt x="1602348" y="359924"/>
                </a:lnTo>
                <a:close/>
              </a:path>
            </a:pathLst>
          </a:custGeom>
          <a:solidFill>
            <a:srgbClr val="F86F08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4">
              <a:hueOff val="0"/>
              <a:satOff val="0"/>
              <a:lumOff val="0"/>
              <a:alphaOff val="0"/>
            </a:schemeClr>
          </a:fillRef>
          <a:effectRef idx="0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474168" tIns="549117" rIns="474168" bIns="588597" spcCol="1270" anchor="ctr"/>
          <a:lstStyle/>
          <a:p>
            <a:pPr algn="ctr" defTabSz="71120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b="1" dirty="0" smtClean="0"/>
              <a:t>Calls &amp; Rural Electrification</a:t>
            </a:r>
            <a:endParaRPr lang="en-GB" b="1" dirty="0"/>
          </a:p>
        </p:txBody>
      </p:sp>
      <p:sp>
        <p:nvSpPr>
          <p:cNvPr id="15" name="Freeform 14"/>
          <p:cNvSpPr/>
          <p:nvPr/>
        </p:nvSpPr>
        <p:spPr>
          <a:xfrm>
            <a:off x="7485411" y="1978027"/>
            <a:ext cx="1563687" cy="1516062"/>
          </a:xfrm>
          <a:custGeom>
            <a:avLst/>
            <a:gdLst>
              <a:gd name="connsiteX0" fmla="*/ 1602348 w 2257450"/>
              <a:gd name="connsiteY0" fmla="*/ 359924 h 2257450"/>
              <a:gd name="connsiteX1" fmla="*/ 1777941 w 2257450"/>
              <a:gd name="connsiteY1" fmla="*/ 212576 h 2257450"/>
              <a:gd name="connsiteX2" fmla="*/ 1918221 w 2257450"/>
              <a:gd name="connsiteY2" fmla="*/ 330284 h 2257450"/>
              <a:gd name="connsiteX3" fmla="*/ 1803602 w 2257450"/>
              <a:gd name="connsiteY3" fmla="*/ 528797 h 2257450"/>
              <a:gd name="connsiteX4" fmla="*/ 1985716 w 2257450"/>
              <a:gd name="connsiteY4" fmla="*/ 844228 h 2257450"/>
              <a:gd name="connsiteX5" fmla="*/ 2214943 w 2257450"/>
              <a:gd name="connsiteY5" fmla="*/ 844222 h 2257450"/>
              <a:gd name="connsiteX6" fmla="*/ 2246742 w 2257450"/>
              <a:gd name="connsiteY6" fmla="*/ 1024562 h 2257450"/>
              <a:gd name="connsiteX7" fmla="*/ 2031337 w 2257450"/>
              <a:gd name="connsiteY7" fmla="*/ 1102956 h 2257450"/>
              <a:gd name="connsiteX8" fmla="*/ 1968089 w 2257450"/>
              <a:gd name="connsiteY8" fmla="*/ 1461651 h 2257450"/>
              <a:gd name="connsiteX9" fmla="*/ 2143691 w 2257450"/>
              <a:gd name="connsiteY9" fmla="*/ 1608991 h 2257450"/>
              <a:gd name="connsiteX10" fmla="*/ 2052130 w 2257450"/>
              <a:gd name="connsiteY10" fmla="*/ 1767578 h 2257450"/>
              <a:gd name="connsiteX11" fmla="*/ 1836730 w 2257450"/>
              <a:gd name="connsiteY11" fmla="*/ 1689173 h 2257450"/>
              <a:gd name="connsiteX12" fmla="*/ 1557715 w 2257450"/>
              <a:gd name="connsiteY12" fmla="*/ 1923295 h 2257450"/>
              <a:gd name="connsiteX13" fmla="*/ 1597525 w 2257450"/>
              <a:gd name="connsiteY13" fmla="*/ 2149038 h 2257450"/>
              <a:gd name="connsiteX14" fmla="*/ 1425447 w 2257450"/>
              <a:gd name="connsiteY14" fmla="*/ 2211669 h 2257450"/>
              <a:gd name="connsiteX15" fmla="*/ 1310839 w 2257450"/>
              <a:gd name="connsiteY15" fmla="*/ 2013150 h 2257450"/>
              <a:gd name="connsiteX16" fmla="*/ 946610 w 2257450"/>
              <a:gd name="connsiteY16" fmla="*/ 2013150 h 2257450"/>
              <a:gd name="connsiteX17" fmla="*/ 832003 w 2257450"/>
              <a:gd name="connsiteY17" fmla="*/ 2211669 h 2257450"/>
              <a:gd name="connsiteX18" fmla="*/ 659925 w 2257450"/>
              <a:gd name="connsiteY18" fmla="*/ 2149038 h 2257450"/>
              <a:gd name="connsiteX19" fmla="*/ 699735 w 2257450"/>
              <a:gd name="connsiteY19" fmla="*/ 1923295 h 2257450"/>
              <a:gd name="connsiteX20" fmla="*/ 420720 w 2257450"/>
              <a:gd name="connsiteY20" fmla="*/ 1689173 h 2257450"/>
              <a:gd name="connsiteX21" fmla="*/ 205320 w 2257450"/>
              <a:gd name="connsiteY21" fmla="*/ 1767578 h 2257450"/>
              <a:gd name="connsiteX22" fmla="*/ 113759 w 2257450"/>
              <a:gd name="connsiteY22" fmla="*/ 1608991 h 2257450"/>
              <a:gd name="connsiteX23" fmla="*/ 289360 w 2257450"/>
              <a:gd name="connsiteY23" fmla="*/ 1461651 h 2257450"/>
              <a:gd name="connsiteX24" fmla="*/ 226112 w 2257450"/>
              <a:gd name="connsiteY24" fmla="*/ 1102956 h 2257450"/>
              <a:gd name="connsiteX25" fmla="*/ 10708 w 2257450"/>
              <a:gd name="connsiteY25" fmla="*/ 1024562 h 2257450"/>
              <a:gd name="connsiteX26" fmla="*/ 42507 w 2257450"/>
              <a:gd name="connsiteY26" fmla="*/ 844222 h 2257450"/>
              <a:gd name="connsiteX27" fmla="*/ 271733 w 2257450"/>
              <a:gd name="connsiteY27" fmla="*/ 844228 h 2257450"/>
              <a:gd name="connsiteX28" fmla="*/ 453847 w 2257450"/>
              <a:gd name="connsiteY28" fmla="*/ 528797 h 2257450"/>
              <a:gd name="connsiteX29" fmla="*/ 339229 w 2257450"/>
              <a:gd name="connsiteY29" fmla="*/ 330284 h 2257450"/>
              <a:gd name="connsiteX30" fmla="*/ 479509 w 2257450"/>
              <a:gd name="connsiteY30" fmla="*/ 212576 h 2257450"/>
              <a:gd name="connsiteX31" fmla="*/ 655102 w 2257450"/>
              <a:gd name="connsiteY31" fmla="*/ 359924 h 2257450"/>
              <a:gd name="connsiteX32" fmla="*/ 997365 w 2257450"/>
              <a:gd name="connsiteY32" fmla="*/ 235350 h 2257450"/>
              <a:gd name="connsiteX33" fmla="*/ 1037164 w 2257450"/>
              <a:gd name="connsiteY33" fmla="*/ 9606 h 2257450"/>
              <a:gd name="connsiteX34" fmla="*/ 1220286 w 2257450"/>
              <a:gd name="connsiteY34" fmla="*/ 9606 h 2257450"/>
              <a:gd name="connsiteX35" fmla="*/ 1260085 w 2257450"/>
              <a:gd name="connsiteY35" fmla="*/ 235351 h 2257450"/>
              <a:gd name="connsiteX36" fmla="*/ 1602348 w 2257450"/>
              <a:gd name="connsiteY36" fmla="*/ 359925 h 2257450"/>
              <a:gd name="connsiteX37" fmla="*/ 1602348 w 2257450"/>
              <a:gd name="connsiteY37" fmla="*/ 359924 h 2257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2257450" h="2257450">
                <a:moveTo>
                  <a:pt x="1602348" y="359924"/>
                </a:moveTo>
                <a:lnTo>
                  <a:pt x="1777941" y="212576"/>
                </a:lnTo>
                <a:lnTo>
                  <a:pt x="1918221" y="330284"/>
                </a:lnTo>
                <a:lnTo>
                  <a:pt x="1803602" y="528797"/>
                </a:lnTo>
                <a:cubicBezTo>
                  <a:pt x="1885102" y="620479"/>
                  <a:pt x="1947068" y="727806"/>
                  <a:pt x="1985716" y="844228"/>
                </a:cubicBezTo>
                <a:lnTo>
                  <a:pt x="2214943" y="844222"/>
                </a:lnTo>
                <a:lnTo>
                  <a:pt x="2246742" y="1024562"/>
                </a:lnTo>
                <a:lnTo>
                  <a:pt x="2031337" y="1102956"/>
                </a:lnTo>
                <a:cubicBezTo>
                  <a:pt x="2034838" y="1225576"/>
                  <a:pt x="2013317" y="1347624"/>
                  <a:pt x="1968089" y="1461651"/>
                </a:cubicBezTo>
                <a:lnTo>
                  <a:pt x="2143691" y="1608991"/>
                </a:lnTo>
                <a:lnTo>
                  <a:pt x="2052130" y="1767578"/>
                </a:lnTo>
                <a:lnTo>
                  <a:pt x="1836730" y="1689173"/>
                </a:lnTo>
                <a:cubicBezTo>
                  <a:pt x="1760593" y="1785356"/>
                  <a:pt x="1665657" y="1865016"/>
                  <a:pt x="1557715" y="1923295"/>
                </a:cubicBezTo>
                <a:lnTo>
                  <a:pt x="1597525" y="2149038"/>
                </a:lnTo>
                <a:lnTo>
                  <a:pt x="1425447" y="2211669"/>
                </a:lnTo>
                <a:lnTo>
                  <a:pt x="1310839" y="2013150"/>
                </a:lnTo>
                <a:cubicBezTo>
                  <a:pt x="1190690" y="2037890"/>
                  <a:pt x="1066759" y="2037890"/>
                  <a:pt x="946610" y="2013150"/>
                </a:cubicBezTo>
                <a:lnTo>
                  <a:pt x="832003" y="2211669"/>
                </a:lnTo>
                <a:lnTo>
                  <a:pt x="659925" y="2149038"/>
                </a:lnTo>
                <a:lnTo>
                  <a:pt x="699735" y="1923295"/>
                </a:lnTo>
                <a:cubicBezTo>
                  <a:pt x="591793" y="1865017"/>
                  <a:pt x="496856" y="1785356"/>
                  <a:pt x="420720" y="1689173"/>
                </a:cubicBezTo>
                <a:lnTo>
                  <a:pt x="205320" y="1767578"/>
                </a:lnTo>
                <a:lnTo>
                  <a:pt x="113759" y="1608991"/>
                </a:lnTo>
                <a:lnTo>
                  <a:pt x="289360" y="1461651"/>
                </a:lnTo>
                <a:cubicBezTo>
                  <a:pt x="244132" y="1347623"/>
                  <a:pt x="222612" y="1225576"/>
                  <a:pt x="226112" y="1102956"/>
                </a:cubicBezTo>
                <a:lnTo>
                  <a:pt x="10708" y="1024562"/>
                </a:lnTo>
                <a:lnTo>
                  <a:pt x="42507" y="844222"/>
                </a:lnTo>
                <a:lnTo>
                  <a:pt x="271733" y="844228"/>
                </a:lnTo>
                <a:cubicBezTo>
                  <a:pt x="310382" y="727806"/>
                  <a:pt x="372347" y="620479"/>
                  <a:pt x="453847" y="528797"/>
                </a:cubicBezTo>
                <a:lnTo>
                  <a:pt x="339229" y="330284"/>
                </a:lnTo>
                <a:lnTo>
                  <a:pt x="479509" y="212576"/>
                </a:lnTo>
                <a:lnTo>
                  <a:pt x="655102" y="359924"/>
                </a:lnTo>
                <a:cubicBezTo>
                  <a:pt x="759544" y="295582"/>
                  <a:pt x="876000" y="253196"/>
                  <a:pt x="997365" y="235350"/>
                </a:cubicBezTo>
                <a:lnTo>
                  <a:pt x="1037164" y="9606"/>
                </a:lnTo>
                <a:lnTo>
                  <a:pt x="1220286" y="9606"/>
                </a:lnTo>
                <a:lnTo>
                  <a:pt x="1260085" y="235351"/>
                </a:lnTo>
                <a:cubicBezTo>
                  <a:pt x="1381450" y="253196"/>
                  <a:pt x="1497906" y="295583"/>
                  <a:pt x="1602348" y="359925"/>
                </a:cubicBezTo>
                <a:lnTo>
                  <a:pt x="1602348" y="359924"/>
                </a:lnTo>
                <a:close/>
              </a:path>
            </a:pathLst>
          </a:custGeom>
          <a:solidFill>
            <a:srgbClr val="F7DB09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4">
              <a:hueOff val="0"/>
              <a:satOff val="0"/>
              <a:lumOff val="0"/>
              <a:alphaOff val="0"/>
            </a:schemeClr>
          </a:fillRef>
          <a:effectRef idx="0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474168" tIns="549117" rIns="474168" bIns="588597" spcCol="1270" anchor="ctr"/>
          <a:lstStyle/>
          <a:p>
            <a:pPr algn="ctr" defTabSz="71120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1700" b="1" dirty="0" smtClean="0">
                <a:solidFill>
                  <a:schemeClr val="accent2">
                    <a:lumMod val="75000"/>
                  </a:schemeClr>
                </a:solidFill>
              </a:rPr>
              <a:t>NIPs &amp; RIPs</a:t>
            </a:r>
            <a:endParaRPr lang="en-GB" sz="1700" b="1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2" name="Freeform 41"/>
          <p:cNvSpPr/>
          <p:nvPr/>
        </p:nvSpPr>
        <p:spPr bwMode="auto">
          <a:xfrm>
            <a:off x="1955355" y="4595813"/>
            <a:ext cx="1751012" cy="1697037"/>
          </a:xfrm>
          <a:custGeom>
            <a:avLst/>
            <a:gdLst>
              <a:gd name="connsiteX0" fmla="*/ 1602348 w 2257450"/>
              <a:gd name="connsiteY0" fmla="*/ 359924 h 2257450"/>
              <a:gd name="connsiteX1" fmla="*/ 1777941 w 2257450"/>
              <a:gd name="connsiteY1" fmla="*/ 212576 h 2257450"/>
              <a:gd name="connsiteX2" fmla="*/ 1918221 w 2257450"/>
              <a:gd name="connsiteY2" fmla="*/ 330284 h 2257450"/>
              <a:gd name="connsiteX3" fmla="*/ 1803602 w 2257450"/>
              <a:gd name="connsiteY3" fmla="*/ 528797 h 2257450"/>
              <a:gd name="connsiteX4" fmla="*/ 1985716 w 2257450"/>
              <a:gd name="connsiteY4" fmla="*/ 844228 h 2257450"/>
              <a:gd name="connsiteX5" fmla="*/ 2214943 w 2257450"/>
              <a:gd name="connsiteY5" fmla="*/ 844222 h 2257450"/>
              <a:gd name="connsiteX6" fmla="*/ 2246742 w 2257450"/>
              <a:gd name="connsiteY6" fmla="*/ 1024562 h 2257450"/>
              <a:gd name="connsiteX7" fmla="*/ 2031337 w 2257450"/>
              <a:gd name="connsiteY7" fmla="*/ 1102956 h 2257450"/>
              <a:gd name="connsiteX8" fmla="*/ 1968089 w 2257450"/>
              <a:gd name="connsiteY8" fmla="*/ 1461651 h 2257450"/>
              <a:gd name="connsiteX9" fmla="*/ 2143691 w 2257450"/>
              <a:gd name="connsiteY9" fmla="*/ 1608991 h 2257450"/>
              <a:gd name="connsiteX10" fmla="*/ 2052130 w 2257450"/>
              <a:gd name="connsiteY10" fmla="*/ 1767578 h 2257450"/>
              <a:gd name="connsiteX11" fmla="*/ 1836730 w 2257450"/>
              <a:gd name="connsiteY11" fmla="*/ 1689173 h 2257450"/>
              <a:gd name="connsiteX12" fmla="*/ 1557715 w 2257450"/>
              <a:gd name="connsiteY12" fmla="*/ 1923295 h 2257450"/>
              <a:gd name="connsiteX13" fmla="*/ 1597525 w 2257450"/>
              <a:gd name="connsiteY13" fmla="*/ 2149038 h 2257450"/>
              <a:gd name="connsiteX14" fmla="*/ 1425447 w 2257450"/>
              <a:gd name="connsiteY14" fmla="*/ 2211669 h 2257450"/>
              <a:gd name="connsiteX15" fmla="*/ 1310839 w 2257450"/>
              <a:gd name="connsiteY15" fmla="*/ 2013150 h 2257450"/>
              <a:gd name="connsiteX16" fmla="*/ 946610 w 2257450"/>
              <a:gd name="connsiteY16" fmla="*/ 2013150 h 2257450"/>
              <a:gd name="connsiteX17" fmla="*/ 832003 w 2257450"/>
              <a:gd name="connsiteY17" fmla="*/ 2211669 h 2257450"/>
              <a:gd name="connsiteX18" fmla="*/ 659925 w 2257450"/>
              <a:gd name="connsiteY18" fmla="*/ 2149038 h 2257450"/>
              <a:gd name="connsiteX19" fmla="*/ 699735 w 2257450"/>
              <a:gd name="connsiteY19" fmla="*/ 1923295 h 2257450"/>
              <a:gd name="connsiteX20" fmla="*/ 420720 w 2257450"/>
              <a:gd name="connsiteY20" fmla="*/ 1689173 h 2257450"/>
              <a:gd name="connsiteX21" fmla="*/ 205320 w 2257450"/>
              <a:gd name="connsiteY21" fmla="*/ 1767578 h 2257450"/>
              <a:gd name="connsiteX22" fmla="*/ 113759 w 2257450"/>
              <a:gd name="connsiteY22" fmla="*/ 1608991 h 2257450"/>
              <a:gd name="connsiteX23" fmla="*/ 289360 w 2257450"/>
              <a:gd name="connsiteY23" fmla="*/ 1461651 h 2257450"/>
              <a:gd name="connsiteX24" fmla="*/ 226112 w 2257450"/>
              <a:gd name="connsiteY24" fmla="*/ 1102956 h 2257450"/>
              <a:gd name="connsiteX25" fmla="*/ 10708 w 2257450"/>
              <a:gd name="connsiteY25" fmla="*/ 1024562 h 2257450"/>
              <a:gd name="connsiteX26" fmla="*/ 42507 w 2257450"/>
              <a:gd name="connsiteY26" fmla="*/ 844222 h 2257450"/>
              <a:gd name="connsiteX27" fmla="*/ 271733 w 2257450"/>
              <a:gd name="connsiteY27" fmla="*/ 844228 h 2257450"/>
              <a:gd name="connsiteX28" fmla="*/ 453847 w 2257450"/>
              <a:gd name="connsiteY28" fmla="*/ 528797 h 2257450"/>
              <a:gd name="connsiteX29" fmla="*/ 339229 w 2257450"/>
              <a:gd name="connsiteY29" fmla="*/ 330284 h 2257450"/>
              <a:gd name="connsiteX30" fmla="*/ 479509 w 2257450"/>
              <a:gd name="connsiteY30" fmla="*/ 212576 h 2257450"/>
              <a:gd name="connsiteX31" fmla="*/ 655102 w 2257450"/>
              <a:gd name="connsiteY31" fmla="*/ 359924 h 2257450"/>
              <a:gd name="connsiteX32" fmla="*/ 997365 w 2257450"/>
              <a:gd name="connsiteY32" fmla="*/ 235350 h 2257450"/>
              <a:gd name="connsiteX33" fmla="*/ 1037164 w 2257450"/>
              <a:gd name="connsiteY33" fmla="*/ 9606 h 2257450"/>
              <a:gd name="connsiteX34" fmla="*/ 1220286 w 2257450"/>
              <a:gd name="connsiteY34" fmla="*/ 9606 h 2257450"/>
              <a:gd name="connsiteX35" fmla="*/ 1260085 w 2257450"/>
              <a:gd name="connsiteY35" fmla="*/ 235351 h 2257450"/>
              <a:gd name="connsiteX36" fmla="*/ 1602348 w 2257450"/>
              <a:gd name="connsiteY36" fmla="*/ 359925 h 2257450"/>
              <a:gd name="connsiteX37" fmla="*/ 1602348 w 2257450"/>
              <a:gd name="connsiteY37" fmla="*/ 359924 h 2257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2257450" h="2257450">
                <a:moveTo>
                  <a:pt x="1602348" y="359924"/>
                </a:moveTo>
                <a:lnTo>
                  <a:pt x="1777941" y="212576"/>
                </a:lnTo>
                <a:lnTo>
                  <a:pt x="1918221" y="330284"/>
                </a:lnTo>
                <a:lnTo>
                  <a:pt x="1803602" y="528797"/>
                </a:lnTo>
                <a:cubicBezTo>
                  <a:pt x="1885102" y="620479"/>
                  <a:pt x="1947068" y="727806"/>
                  <a:pt x="1985716" y="844228"/>
                </a:cubicBezTo>
                <a:lnTo>
                  <a:pt x="2214943" y="844222"/>
                </a:lnTo>
                <a:lnTo>
                  <a:pt x="2246742" y="1024562"/>
                </a:lnTo>
                <a:lnTo>
                  <a:pt x="2031337" y="1102956"/>
                </a:lnTo>
                <a:cubicBezTo>
                  <a:pt x="2034838" y="1225576"/>
                  <a:pt x="2013317" y="1347624"/>
                  <a:pt x="1968089" y="1461651"/>
                </a:cubicBezTo>
                <a:lnTo>
                  <a:pt x="2143691" y="1608991"/>
                </a:lnTo>
                <a:lnTo>
                  <a:pt x="2052130" y="1767578"/>
                </a:lnTo>
                <a:lnTo>
                  <a:pt x="1836730" y="1689173"/>
                </a:lnTo>
                <a:cubicBezTo>
                  <a:pt x="1760593" y="1785356"/>
                  <a:pt x="1665657" y="1865016"/>
                  <a:pt x="1557715" y="1923295"/>
                </a:cubicBezTo>
                <a:lnTo>
                  <a:pt x="1597525" y="2149038"/>
                </a:lnTo>
                <a:lnTo>
                  <a:pt x="1425447" y="2211669"/>
                </a:lnTo>
                <a:lnTo>
                  <a:pt x="1310839" y="2013150"/>
                </a:lnTo>
                <a:cubicBezTo>
                  <a:pt x="1190690" y="2037890"/>
                  <a:pt x="1066759" y="2037890"/>
                  <a:pt x="946610" y="2013150"/>
                </a:cubicBezTo>
                <a:lnTo>
                  <a:pt x="832003" y="2211669"/>
                </a:lnTo>
                <a:lnTo>
                  <a:pt x="659925" y="2149038"/>
                </a:lnTo>
                <a:lnTo>
                  <a:pt x="699735" y="1923295"/>
                </a:lnTo>
                <a:cubicBezTo>
                  <a:pt x="591793" y="1865017"/>
                  <a:pt x="496856" y="1785356"/>
                  <a:pt x="420720" y="1689173"/>
                </a:cubicBezTo>
                <a:lnTo>
                  <a:pt x="205320" y="1767578"/>
                </a:lnTo>
                <a:lnTo>
                  <a:pt x="113759" y="1608991"/>
                </a:lnTo>
                <a:lnTo>
                  <a:pt x="289360" y="1461651"/>
                </a:lnTo>
                <a:cubicBezTo>
                  <a:pt x="244132" y="1347623"/>
                  <a:pt x="222612" y="1225576"/>
                  <a:pt x="226112" y="1102956"/>
                </a:cubicBezTo>
                <a:lnTo>
                  <a:pt x="10708" y="1024562"/>
                </a:lnTo>
                <a:lnTo>
                  <a:pt x="42507" y="844222"/>
                </a:lnTo>
                <a:lnTo>
                  <a:pt x="271733" y="844228"/>
                </a:lnTo>
                <a:cubicBezTo>
                  <a:pt x="310382" y="727806"/>
                  <a:pt x="372347" y="620479"/>
                  <a:pt x="453847" y="528797"/>
                </a:cubicBezTo>
                <a:lnTo>
                  <a:pt x="339229" y="330284"/>
                </a:lnTo>
                <a:lnTo>
                  <a:pt x="479509" y="212576"/>
                </a:lnTo>
                <a:lnTo>
                  <a:pt x="655102" y="359924"/>
                </a:lnTo>
                <a:cubicBezTo>
                  <a:pt x="759544" y="295582"/>
                  <a:pt x="876000" y="253196"/>
                  <a:pt x="997365" y="235350"/>
                </a:cubicBezTo>
                <a:lnTo>
                  <a:pt x="1037164" y="9606"/>
                </a:lnTo>
                <a:lnTo>
                  <a:pt x="1220286" y="9606"/>
                </a:lnTo>
                <a:lnTo>
                  <a:pt x="1260085" y="235351"/>
                </a:lnTo>
                <a:cubicBezTo>
                  <a:pt x="1381450" y="253196"/>
                  <a:pt x="1497906" y="295583"/>
                  <a:pt x="1602348" y="359925"/>
                </a:cubicBezTo>
                <a:lnTo>
                  <a:pt x="1602348" y="359924"/>
                </a:lnTo>
                <a:close/>
              </a:path>
            </a:pathLst>
          </a:custGeom>
          <a:solidFill>
            <a:srgbClr val="3166CF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4">
              <a:hueOff val="0"/>
              <a:satOff val="0"/>
              <a:lumOff val="0"/>
              <a:alphaOff val="0"/>
            </a:schemeClr>
          </a:fillRef>
          <a:effectRef idx="0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474168" tIns="549117" rIns="474168" bIns="588597" spcCol="1270" anchor="ctr"/>
          <a:lstStyle/>
          <a:p>
            <a:pPr algn="ctr" defTabSz="71120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2100" b="1" dirty="0"/>
              <a:t>ITF</a:t>
            </a:r>
          </a:p>
        </p:txBody>
      </p:sp>
      <p:sp>
        <p:nvSpPr>
          <p:cNvPr id="36" name="Freeform 35"/>
          <p:cNvSpPr/>
          <p:nvPr/>
        </p:nvSpPr>
        <p:spPr bwMode="auto">
          <a:xfrm>
            <a:off x="3012630" y="3644900"/>
            <a:ext cx="1404937" cy="1368425"/>
          </a:xfrm>
          <a:custGeom>
            <a:avLst/>
            <a:gdLst>
              <a:gd name="connsiteX0" fmla="*/ 999314 w 1405127"/>
              <a:gd name="connsiteY0" fmla="*/ 218108 h 1367975"/>
              <a:gd name="connsiteX1" fmla="*/ 1104243 w 1405127"/>
              <a:gd name="connsiteY1" fmla="*/ 127085 h 1367975"/>
              <a:gd name="connsiteX2" fmla="*/ 1192887 w 1405127"/>
              <a:gd name="connsiteY2" fmla="*/ 199024 h 1367975"/>
              <a:gd name="connsiteX3" fmla="*/ 1125411 w 1405127"/>
              <a:gd name="connsiteY3" fmla="*/ 320442 h 1367975"/>
              <a:gd name="connsiteX4" fmla="*/ 1239516 w 1405127"/>
              <a:gd name="connsiteY4" fmla="*/ 511588 h 1367975"/>
              <a:gd name="connsiteX5" fmla="*/ 1378420 w 1405127"/>
              <a:gd name="connsiteY5" fmla="*/ 510778 h 1367975"/>
              <a:gd name="connsiteX6" fmla="*/ 1398353 w 1405127"/>
              <a:gd name="connsiteY6" fmla="*/ 620110 h 1367975"/>
              <a:gd name="connsiteX7" fmla="*/ 1268099 w 1405127"/>
              <a:gd name="connsiteY7" fmla="*/ 668372 h 1367975"/>
              <a:gd name="connsiteX8" fmla="*/ 1228471 w 1405127"/>
              <a:gd name="connsiteY8" fmla="*/ 885735 h 1367975"/>
              <a:gd name="connsiteX9" fmla="*/ 1333570 w 1405127"/>
              <a:gd name="connsiteY9" fmla="*/ 976562 h 1367975"/>
              <a:gd name="connsiteX10" fmla="*/ 1275990 w 1405127"/>
              <a:gd name="connsiteY10" fmla="*/ 1073019 h 1367975"/>
              <a:gd name="connsiteX11" fmla="*/ 1146167 w 1405127"/>
              <a:gd name="connsiteY11" fmla="*/ 1023609 h 1367975"/>
              <a:gd name="connsiteX12" fmla="*/ 971349 w 1405127"/>
              <a:gd name="connsiteY12" fmla="*/ 1165483 h 1367975"/>
              <a:gd name="connsiteX13" fmla="*/ 994023 w 1405127"/>
              <a:gd name="connsiteY13" fmla="*/ 1302527 h 1367975"/>
              <a:gd name="connsiteX14" fmla="*/ 884840 w 1405127"/>
              <a:gd name="connsiteY14" fmla="*/ 1340961 h 1367975"/>
              <a:gd name="connsiteX15" fmla="*/ 816668 w 1405127"/>
              <a:gd name="connsiteY15" fmla="*/ 1219933 h 1367975"/>
              <a:gd name="connsiteX16" fmla="*/ 588459 w 1405127"/>
              <a:gd name="connsiteY16" fmla="*/ 1219933 h 1367975"/>
              <a:gd name="connsiteX17" fmla="*/ 520287 w 1405127"/>
              <a:gd name="connsiteY17" fmla="*/ 1340961 h 1367975"/>
              <a:gd name="connsiteX18" fmla="*/ 411104 w 1405127"/>
              <a:gd name="connsiteY18" fmla="*/ 1302527 h 1367975"/>
              <a:gd name="connsiteX19" fmla="*/ 433778 w 1405127"/>
              <a:gd name="connsiteY19" fmla="*/ 1165483 h 1367975"/>
              <a:gd name="connsiteX20" fmla="*/ 258960 w 1405127"/>
              <a:gd name="connsiteY20" fmla="*/ 1023609 h 1367975"/>
              <a:gd name="connsiteX21" fmla="*/ 129137 w 1405127"/>
              <a:gd name="connsiteY21" fmla="*/ 1073019 h 1367975"/>
              <a:gd name="connsiteX22" fmla="*/ 71557 w 1405127"/>
              <a:gd name="connsiteY22" fmla="*/ 976562 h 1367975"/>
              <a:gd name="connsiteX23" fmla="*/ 176656 w 1405127"/>
              <a:gd name="connsiteY23" fmla="*/ 885735 h 1367975"/>
              <a:gd name="connsiteX24" fmla="*/ 137028 w 1405127"/>
              <a:gd name="connsiteY24" fmla="*/ 668372 h 1367975"/>
              <a:gd name="connsiteX25" fmla="*/ 6774 w 1405127"/>
              <a:gd name="connsiteY25" fmla="*/ 620110 h 1367975"/>
              <a:gd name="connsiteX26" fmla="*/ 26707 w 1405127"/>
              <a:gd name="connsiteY26" fmla="*/ 510778 h 1367975"/>
              <a:gd name="connsiteX27" fmla="*/ 165612 w 1405127"/>
              <a:gd name="connsiteY27" fmla="*/ 511588 h 1367975"/>
              <a:gd name="connsiteX28" fmla="*/ 279717 w 1405127"/>
              <a:gd name="connsiteY28" fmla="*/ 320442 h 1367975"/>
              <a:gd name="connsiteX29" fmla="*/ 212240 w 1405127"/>
              <a:gd name="connsiteY29" fmla="*/ 199024 h 1367975"/>
              <a:gd name="connsiteX30" fmla="*/ 300884 w 1405127"/>
              <a:gd name="connsiteY30" fmla="*/ 127085 h 1367975"/>
              <a:gd name="connsiteX31" fmla="*/ 405813 w 1405127"/>
              <a:gd name="connsiteY31" fmla="*/ 218108 h 1367975"/>
              <a:gd name="connsiteX32" fmla="*/ 620259 w 1405127"/>
              <a:gd name="connsiteY32" fmla="*/ 142619 h 1367975"/>
              <a:gd name="connsiteX33" fmla="*/ 644377 w 1405127"/>
              <a:gd name="connsiteY33" fmla="*/ 5821 h 1367975"/>
              <a:gd name="connsiteX34" fmla="*/ 760750 w 1405127"/>
              <a:gd name="connsiteY34" fmla="*/ 5821 h 1367975"/>
              <a:gd name="connsiteX35" fmla="*/ 784867 w 1405127"/>
              <a:gd name="connsiteY35" fmla="*/ 142618 h 1367975"/>
              <a:gd name="connsiteX36" fmla="*/ 999313 w 1405127"/>
              <a:gd name="connsiteY36" fmla="*/ 218107 h 1367975"/>
              <a:gd name="connsiteX37" fmla="*/ 999314 w 1405127"/>
              <a:gd name="connsiteY37" fmla="*/ 218108 h 1367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1405127" h="1367975">
                <a:moveTo>
                  <a:pt x="999314" y="218108"/>
                </a:moveTo>
                <a:lnTo>
                  <a:pt x="1104243" y="127085"/>
                </a:lnTo>
                <a:lnTo>
                  <a:pt x="1192887" y="199024"/>
                </a:lnTo>
                <a:lnTo>
                  <a:pt x="1125411" y="320442"/>
                </a:lnTo>
                <a:cubicBezTo>
                  <a:pt x="1176475" y="376000"/>
                  <a:pt x="1215300" y="441038"/>
                  <a:pt x="1239516" y="511588"/>
                </a:cubicBezTo>
                <a:lnTo>
                  <a:pt x="1378420" y="510778"/>
                </a:lnTo>
                <a:lnTo>
                  <a:pt x="1398353" y="620110"/>
                </a:lnTo>
                <a:lnTo>
                  <a:pt x="1268099" y="668372"/>
                </a:lnTo>
                <a:cubicBezTo>
                  <a:pt x="1270292" y="742678"/>
                  <a:pt x="1256809" y="816636"/>
                  <a:pt x="1228471" y="885735"/>
                </a:cubicBezTo>
                <a:lnTo>
                  <a:pt x="1333570" y="976562"/>
                </a:lnTo>
                <a:lnTo>
                  <a:pt x="1275990" y="1073019"/>
                </a:lnTo>
                <a:lnTo>
                  <a:pt x="1146167" y="1023609"/>
                </a:lnTo>
                <a:cubicBezTo>
                  <a:pt x="1098463" y="1081894"/>
                  <a:pt x="1038980" y="1130167"/>
                  <a:pt x="971349" y="1165483"/>
                </a:cubicBezTo>
                <a:lnTo>
                  <a:pt x="994023" y="1302527"/>
                </a:lnTo>
                <a:lnTo>
                  <a:pt x="884840" y="1340961"/>
                </a:lnTo>
                <a:lnTo>
                  <a:pt x="816668" y="1219933"/>
                </a:lnTo>
                <a:cubicBezTo>
                  <a:pt x="759556" y="1231307"/>
                  <a:pt x="645571" y="1231307"/>
                  <a:pt x="588459" y="1219933"/>
                </a:cubicBezTo>
                <a:lnTo>
                  <a:pt x="520287" y="1340961"/>
                </a:lnTo>
                <a:lnTo>
                  <a:pt x="411104" y="1302527"/>
                </a:lnTo>
                <a:lnTo>
                  <a:pt x="433778" y="1165483"/>
                </a:lnTo>
                <a:cubicBezTo>
                  <a:pt x="366146" y="1130167"/>
                  <a:pt x="306664" y="1081894"/>
                  <a:pt x="258960" y="1023609"/>
                </a:cubicBezTo>
                <a:lnTo>
                  <a:pt x="129137" y="1073019"/>
                </a:lnTo>
                <a:lnTo>
                  <a:pt x="71557" y="976562"/>
                </a:lnTo>
                <a:lnTo>
                  <a:pt x="176656" y="885735"/>
                </a:lnTo>
                <a:cubicBezTo>
                  <a:pt x="148318" y="816636"/>
                  <a:pt x="134835" y="742678"/>
                  <a:pt x="137028" y="668372"/>
                </a:cubicBezTo>
                <a:lnTo>
                  <a:pt x="6774" y="620110"/>
                </a:lnTo>
                <a:lnTo>
                  <a:pt x="26707" y="510778"/>
                </a:lnTo>
                <a:lnTo>
                  <a:pt x="165612" y="511588"/>
                </a:lnTo>
                <a:cubicBezTo>
                  <a:pt x="189828" y="441038"/>
                  <a:pt x="228652" y="376000"/>
                  <a:pt x="279717" y="320442"/>
                </a:cubicBezTo>
                <a:lnTo>
                  <a:pt x="212240" y="199024"/>
                </a:lnTo>
                <a:lnTo>
                  <a:pt x="300884" y="127085"/>
                </a:lnTo>
                <a:lnTo>
                  <a:pt x="405813" y="218108"/>
                </a:lnTo>
                <a:cubicBezTo>
                  <a:pt x="471251" y="179118"/>
                  <a:pt x="544218" y="153432"/>
                  <a:pt x="620259" y="142619"/>
                </a:cubicBezTo>
                <a:lnTo>
                  <a:pt x="644377" y="5821"/>
                </a:lnTo>
                <a:lnTo>
                  <a:pt x="760750" y="5821"/>
                </a:lnTo>
                <a:lnTo>
                  <a:pt x="784867" y="142618"/>
                </a:lnTo>
                <a:cubicBezTo>
                  <a:pt x="860909" y="153432"/>
                  <a:pt x="933875" y="179117"/>
                  <a:pt x="999313" y="218107"/>
                </a:cubicBezTo>
                <a:lnTo>
                  <a:pt x="999314" y="218108"/>
                </a:lnTo>
                <a:close/>
              </a:path>
            </a:pathLst>
          </a:cu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306386" tIns="347112" rIns="306386" bIns="371036" spcCol="1270" anchor="ctr"/>
          <a:lstStyle/>
          <a:p>
            <a:pPr algn="ctr" defTabSz="93345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2100" b="1" dirty="0"/>
              <a:t>LAIF</a:t>
            </a:r>
          </a:p>
        </p:txBody>
      </p:sp>
      <p:sp>
        <p:nvSpPr>
          <p:cNvPr id="37" name="Freeform 36"/>
          <p:cNvSpPr/>
          <p:nvPr/>
        </p:nvSpPr>
        <p:spPr bwMode="auto">
          <a:xfrm>
            <a:off x="2615755" y="2420938"/>
            <a:ext cx="1404937" cy="1368425"/>
          </a:xfrm>
          <a:custGeom>
            <a:avLst/>
            <a:gdLst>
              <a:gd name="connsiteX0" fmla="*/ 999314 w 1405127"/>
              <a:gd name="connsiteY0" fmla="*/ 218108 h 1367975"/>
              <a:gd name="connsiteX1" fmla="*/ 1104243 w 1405127"/>
              <a:gd name="connsiteY1" fmla="*/ 127085 h 1367975"/>
              <a:gd name="connsiteX2" fmla="*/ 1192887 w 1405127"/>
              <a:gd name="connsiteY2" fmla="*/ 199024 h 1367975"/>
              <a:gd name="connsiteX3" fmla="*/ 1125411 w 1405127"/>
              <a:gd name="connsiteY3" fmla="*/ 320442 h 1367975"/>
              <a:gd name="connsiteX4" fmla="*/ 1239516 w 1405127"/>
              <a:gd name="connsiteY4" fmla="*/ 511588 h 1367975"/>
              <a:gd name="connsiteX5" fmla="*/ 1378420 w 1405127"/>
              <a:gd name="connsiteY5" fmla="*/ 510778 h 1367975"/>
              <a:gd name="connsiteX6" fmla="*/ 1398353 w 1405127"/>
              <a:gd name="connsiteY6" fmla="*/ 620110 h 1367975"/>
              <a:gd name="connsiteX7" fmla="*/ 1268099 w 1405127"/>
              <a:gd name="connsiteY7" fmla="*/ 668372 h 1367975"/>
              <a:gd name="connsiteX8" fmla="*/ 1228471 w 1405127"/>
              <a:gd name="connsiteY8" fmla="*/ 885735 h 1367975"/>
              <a:gd name="connsiteX9" fmla="*/ 1333570 w 1405127"/>
              <a:gd name="connsiteY9" fmla="*/ 976562 h 1367975"/>
              <a:gd name="connsiteX10" fmla="*/ 1275990 w 1405127"/>
              <a:gd name="connsiteY10" fmla="*/ 1073019 h 1367975"/>
              <a:gd name="connsiteX11" fmla="*/ 1146167 w 1405127"/>
              <a:gd name="connsiteY11" fmla="*/ 1023609 h 1367975"/>
              <a:gd name="connsiteX12" fmla="*/ 971349 w 1405127"/>
              <a:gd name="connsiteY12" fmla="*/ 1165483 h 1367975"/>
              <a:gd name="connsiteX13" fmla="*/ 994023 w 1405127"/>
              <a:gd name="connsiteY13" fmla="*/ 1302527 h 1367975"/>
              <a:gd name="connsiteX14" fmla="*/ 884840 w 1405127"/>
              <a:gd name="connsiteY14" fmla="*/ 1340961 h 1367975"/>
              <a:gd name="connsiteX15" fmla="*/ 816668 w 1405127"/>
              <a:gd name="connsiteY15" fmla="*/ 1219933 h 1367975"/>
              <a:gd name="connsiteX16" fmla="*/ 588459 w 1405127"/>
              <a:gd name="connsiteY16" fmla="*/ 1219933 h 1367975"/>
              <a:gd name="connsiteX17" fmla="*/ 520287 w 1405127"/>
              <a:gd name="connsiteY17" fmla="*/ 1340961 h 1367975"/>
              <a:gd name="connsiteX18" fmla="*/ 411104 w 1405127"/>
              <a:gd name="connsiteY18" fmla="*/ 1302527 h 1367975"/>
              <a:gd name="connsiteX19" fmla="*/ 433778 w 1405127"/>
              <a:gd name="connsiteY19" fmla="*/ 1165483 h 1367975"/>
              <a:gd name="connsiteX20" fmla="*/ 258960 w 1405127"/>
              <a:gd name="connsiteY20" fmla="*/ 1023609 h 1367975"/>
              <a:gd name="connsiteX21" fmla="*/ 129137 w 1405127"/>
              <a:gd name="connsiteY21" fmla="*/ 1073019 h 1367975"/>
              <a:gd name="connsiteX22" fmla="*/ 71557 w 1405127"/>
              <a:gd name="connsiteY22" fmla="*/ 976562 h 1367975"/>
              <a:gd name="connsiteX23" fmla="*/ 176656 w 1405127"/>
              <a:gd name="connsiteY23" fmla="*/ 885735 h 1367975"/>
              <a:gd name="connsiteX24" fmla="*/ 137028 w 1405127"/>
              <a:gd name="connsiteY24" fmla="*/ 668372 h 1367975"/>
              <a:gd name="connsiteX25" fmla="*/ 6774 w 1405127"/>
              <a:gd name="connsiteY25" fmla="*/ 620110 h 1367975"/>
              <a:gd name="connsiteX26" fmla="*/ 26707 w 1405127"/>
              <a:gd name="connsiteY26" fmla="*/ 510778 h 1367975"/>
              <a:gd name="connsiteX27" fmla="*/ 165612 w 1405127"/>
              <a:gd name="connsiteY27" fmla="*/ 511588 h 1367975"/>
              <a:gd name="connsiteX28" fmla="*/ 279717 w 1405127"/>
              <a:gd name="connsiteY28" fmla="*/ 320442 h 1367975"/>
              <a:gd name="connsiteX29" fmla="*/ 212240 w 1405127"/>
              <a:gd name="connsiteY29" fmla="*/ 199024 h 1367975"/>
              <a:gd name="connsiteX30" fmla="*/ 300884 w 1405127"/>
              <a:gd name="connsiteY30" fmla="*/ 127085 h 1367975"/>
              <a:gd name="connsiteX31" fmla="*/ 405813 w 1405127"/>
              <a:gd name="connsiteY31" fmla="*/ 218108 h 1367975"/>
              <a:gd name="connsiteX32" fmla="*/ 620259 w 1405127"/>
              <a:gd name="connsiteY32" fmla="*/ 142619 h 1367975"/>
              <a:gd name="connsiteX33" fmla="*/ 644377 w 1405127"/>
              <a:gd name="connsiteY33" fmla="*/ 5821 h 1367975"/>
              <a:gd name="connsiteX34" fmla="*/ 760750 w 1405127"/>
              <a:gd name="connsiteY34" fmla="*/ 5821 h 1367975"/>
              <a:gd name="connsiteX35" fmla="*/ 784867 w 1405127"/>
              <a:gd name="connsiteY35" fmla="*/ 142618 h 1367975"/>
              <a:gd name="connsiteX36" fmla="*/ 999313 w 1405127"/>
              <a:gd name="connsiteY36" fmla="*/ 218107 h 1367975"/>
              <a:gd name="connsiteX37" fmla="*/ 999314 w 1405127"/>
              <a:gd name="connsiteY37" fmla="*/ 218108 h 1367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1405127" h="1367975">
                <a:moveTo>
                  <a:pt x="999314" y="218108"/>
                </a:moveTo>
                <a:lnTo>
                  <a:pt x="1104243" y="127085"/>
                </a:lnTo>
                <a:lnTo>
                  <a:pt x="1192887" y="199024"/>
                </a:lnTo>
                <a:lnTo>
                  <a:pt x="1125411" y="320442"/>
                </a:lnTo>
                <a:cubicBezTo>
                  <a:pt x="1176475" y="376000"/>
                  <a:pt x="1215300" y="441038"/>
                  <a:pt x="1239516" y="511588"/>
                </a:cubicBezTo>
                <a:lnTo>
                  <a:pt x="1378420" y="510778"/>
                </a:lnTo>
                <a:lnTo>
                  <a:pt x="1398353" y="620110"/>
                </a:lnTo>
                <a:lnTo>
                  <a:pt x="1268099" y="668372"/>
                </a:lnTo>
                <a:cubicBezTo>
                  <a:pt x="1270292" y="742678"/>
                  <a:pt x="1256809" y="816636"/>
                  <a:pt x="1228471" y="885735"/>
                </a:cubicBezTo>
                <a:lnTo>
                  <a:pt x="1333570" y="976562"/>
                </a:lnTo>
                <a:lnTo>
                  <a:pt x="1275990" y="1073019"/>
                </a:lnTo>
                <a:lnTo>
                  <a:pt x="1146167" y="1023609"/>
                </a:lnTo>
                <a:cubicBezTo>
                  <a:pt x="1098463" y="1081894"/>
                  <a:pt x="1038980" y="1130167"/>
                  <a:pt x="971349" y="1165483"/>
                </a:cubicBezTo>
                <a:lnTo>
                  <a:pt x="994023" y="1302527"/>
                </a:lnTo>
                <a:lnTo>
                  <a:pt x="884840" y="1340961"/>
                </a:lnTo>
                <a:lnTo>
                  <a:pt x="816668" y="1219933"/>
                </a:lnTo>
                <a:cubicBezTo>
                  <a:pt x="759556" y="1231307"/>
                  <a:pt x="645571" y="1231307"/>
                  <a:pt x="588459" y="1219933"/>
                </a:cubicBezTo>
                <a:lnTo>
                  <a:pt x="520287" y="1340961"/>
                </a:lnTo>
                <a:lnTo>
                  <a:pt x="411104" y="1302527"/>
                </a:lnTo>
                <a:lnTo>
                  <a:pt x="433778" y="1165483"/>
                </a:lnTo>
                <a:cubicBezTo>
                  <a:pt x="366146" y="1130167"/>
                  <a:pt x="306664" y="1081894"/>
                  <a:pt x="258960" y="1023609"/>
                </a:cubicBezTo>
                <a:lnTo>
                  <a:pt x="129137" y="1073019"/>
                </a:lnTo>
                <a:lnTo>
                  <a:pt x="71557" y="976562"/>
                </a:lnTo>
                <a:lnTo>
                  <a:pt x="176656" y="885735"/>
                </a:lnTo>
                <a:cubicBezTo>
                  <a:pt x="148318" y="816636"/>
                  <a:pt x="134835" y="742678"/>
                  <a:pt x="137028" y="668372"/>
                </a:cubicBezTo>
                <a:lnTo>
                  <a:pt x="6774" y="620110"/>
                </a:lnTo>
                <a:lnTo>
                  <a:pt x="26707" y="510778"/>
                </a:lnTo>
                <a:lnTo>
                  <a:pt x="165612" y="511588"/>
                </a:lnTo>
                <a:cubicBezTo>
                  <a:pt x="189828" y="441038"/>
                  <a:pt x="228652" y="376000"/>
                  <a:pt x="279717" y="320442"/>
                </a:cubicBezTo>
                <a:lnTo>
                  <a:pt x="212240" y="199024"/>
                </a:lnTo>
                <a:lnTo>
                  <a:pt x="300884" y="127085"/>
                </a:lnTo>
                <a:lnTo>
                  <a:pt x="405813" y="218108"/>
                </a:lnTo>
                <a:cubicBezTo>
                  <a:pt x="471251" y="179118"/>
                  <a:pt x="544218" y="153432"/>
                  <a:pt x="620259" y="142619"/>
                </a:cubicBezTo>
                <a:lnTo>
                  <a:pt x="644377" y="5821"/>
                </a:lnTo>
                <a:lnTo>
                  <a:pt x="760750" y="5821"/>
                </a:lnTo>
                <a:lnTo>
                  <a:pt x="784867" y="142618"/>
                </a:lnTo>
                <a:cubicBezTo>
                  <a:pt x="860909" y="153432"/>
                  <a:pt x="933875" y="179117"/>
                  <a:pt x="999313" y="218107"/>
                </a:cubicBezTo>
                <a:lnTo>
                  <a:pt x="999314" y="218108"/>
                </a:lnTo>
                <a:close/>
              </a:path>
            </a:pathLst>
          </a:cu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306386" tIns="347112" rIns="306386" bIns="371036" spcCol="1270" anchor="ctr"/>
          <a:lstStyle/>
          <a:p>
            <a:pPr algn="ctr" defTabSz="93345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2100" b="1" dirty="0"/>
              <a:t>IFCA</a:t>
            </a:r>
          </a:p>
        </p:txBody>
      </p:sp>
      <p:sp>
        <p:nvSpPr>
          <p:cNvPr id="38" name="Freeform 37"/>
          <p:cNvSpPr/>
          <p:nvPr/>
        </p:nvSpPr>
        <p:spPr bwMode="auto">
          <a:xfrm>
            <a:off x="3873055" y="2590800"/>
            <a:ext cx="1404937" cy="1368425"/>
          </a:xfrm>
          <a:custGeom>
            <a:avLst/>
            <a:gdLst>
              <a:gd name="connsiteX0" fmla="*/ 999314 w 1405127"/>
              <a:gd name="connsiteY0" fmla="*/ 218108 h 1367975"/>
              <a:gd name="connsiteX1" fmla="*/ 1104243 w 1405127"/>
              <a:gd name="connsiteY1" fmla="*/ 127085 h 1367975"/>
              <a:gd name="connsiteX2" fmla="*/ 1192887 w 1405127"/>
              <a:gd name="connsiteY2" fmla="*/ 199024 h 1367975"/>
              <a:gd name="connsiteX3" fmla="*/ 1125411 w 1405127"/>
              <a:gd name="connsiteY3" fmla="*/ 320442 h 1367975"/>
              <a:gd name="connsiteX4" fmla="*/ 1239516 w 1405127"/>
              <a:gd name="connsiteY4" fmla="*/ 511588 h 1367975"/>
              <a:gd name="connsiteX5" fmla="*/ 1378420 w 1405127"/>
              <a:gd name="connsiteY5" fmla="*/ 510778 h 1367975"/>
              <a:gd name="connsiteX6" fmla="*/ 1398353 w 1405127"/>
              <a:gd name="connsiteY6" fmla="*/ 620110 h 1367975"/>
              <a:gd name="connsiteX7" fmla="*/ 1268099 w 1405127"/>
              <a:gd name="connsiteY7" fmla="*/ 668372 h 1367975"/>
              <a:gd name="connsiteX8" fmla="*/ 1228471 w 1405127"/>
              <a:gd name="connsiteY8" fmla="*/ 885735 h 1367975"/>
              <a:gd name="connsiteX9" fmla="*/ 1333570 w 1405127"/>
              <a:gd name="connsiteY9" fmla="*/ 976562 h 1367975"/>
              <a:gd name="connsiteX10" fmla="*/ 1275990 w 1405127"/>
              <a:gd name="connsiteY10" fmla="*/ 1073019 h 1367975"/>
              <a:gd name="connsiteX11" fmla="*/ 1146167 w 1405127"/>
              <a:gd name="connsiteY11" fmla="*/ 1023609 h 1367975"/>
              <a:gd name="connsiteX12" fmla="*/ 971349 w 1405127"/>
              <a:gd name="connsiteY12" fmla="*/ 1165483 h 1367975"/>
              <a:gd name="connsiteX13" fmla="*/ 994023 w 1405127"/>
              <a:gd name="connsiteY13" fmla="*/ 1302527 h 1367975"/>
              <a:gd name="connsiteX14" fmla="*/ 884840 w 1405127"/>
              <a:gd name="connsiteY14" fmla="*/ 1340961 h 1367975"/>
              <a:gd name="connsiteX15" fmla="*/ 816668 w 1405127"/>
              <a:gd name="connsiteY15" fmla="*/ 1219933 h 1367975"/>
              <a:gd name="connsiteX16" fmla="*/ 588459 w 1405127"/>
              <a:gd name="connsiteY16" fmla="*/ 1219933 h 1367975"/>
              <a:gd name="connsiteX17" fmla="*/ 520287 w 1405127"/>
              <a:gd name="connsiteY17" fmla="*/ 1340961 h 1367975"/>
              <a:gd name="connsiteX18" fmla="*/ 411104 w 1405127"/>
              <a:gd name="connsiteY18" fmla="*/ 1302527 h 1367975"/>
              <a:gd name="connsiteX19" fmla="*/ 433778 w 1405127"/>
              <a:gd name="connsiteY19" fmla="*/ 1165483 h 1367975"/>
              <a:gd name="connsiteX20" fmla="*/ 258960 w 1405127"/>
              <a:gd name="connsiteY20" fmla="*/ 1023609 h 1367975"/>
              <a:gd name="connsiteX21" fmla="*/ 129137 w 1405127"/>
              <a:gd name="connsiteY21" fmla="*/ 1073019 h 1367975"/>
              <a:gd name="connsiteX22" fmla="*/ 71557 w 1405127"/>
              <a:gd name="connsiteY22" fmla="*/ 976562 h 1367975"/>
              <a:gd name="connsiteX23" fmla="*/ 176656 w 1405127"/>
              <a:gd name="connsiteY23" fmla="*/ 885735 h 1367975"/>
              <a:gd name="connsiteX24" fmla="*/ 137028 w 1405127"/>
              <a:gd name="connsiteY24" fmla="*/ 668372 h 1367975"/>
              <a:gd name="connsiteX25" fmla="*/ 6774 w 1405127"/>
              <a:gd name="connsiteY25" fmla="*/ 620110 h 1367975"/>
              <a:gd name="connsiteX26" fmla="*/ 26707 w 1405127"/>
              <a:gd name="connsiteY26" fmla="*/ 510778 h 1367975"/>
              <a:gd name="connsiteX27" fmla="*/ 165612 w 1405127"/>
              <a:gd name="connsiteY27" fmla="*/ 511588 h 1367975"/>
              <a:gd name="connsiteX28" fmla="*/ 279717 w 1405127"/>
              <a:gd name="connsiteY28" fmla="*/ 320442 h 1367975"/>
              <a:gd name="connsiteX29" fmla="*/ 212240 w 1405127"/>
              <a:gd name="connsiteY29" fmla="*/ 199024 h 1367975"/>
              <a:gd name="connsiteX30" fmla="*/ 300884 w 1405127"/>
              <a:gd name="connsiteY30" fmla="*/ 127085 h 1367975"/>
              <a:gd name="connsiteX31" fmla="*/ 405813 w 1405127"/>
              <a:gd name="connsiteY31" fmla="*/ 218108 h 1367975"/>
              <a:gd name="connsiteX32" fmla="*/ 620259 w 1405127"/>
              <a:gd name="connsiteY32" fmla="*/ 142619 h 1367975"/>
              <a:gd name="connsiteX33" fmla="*/ 644377 w 1405127"/>
              <a:gd name="connsiteY33" fmla="*/ 5821 h 1367975"/>
              <a:gd name="connsiteX34" fmla="*/ 760750 w 1405127"/>
              <a:gd name="connsiteY34" fmla="*/ 5821 h 1367975"/>
              <a:gd name="connsiteX35" fmla="*/ 784867 w 1405127"/>
              <a:gd name="connsiteY35" fmla="*/ 142618 h 1367975"/>
              <a:gd name="connsiteX36" fmla="*/ 999313 w 1405127"/>
              <a:gd name="connsiteY36" fmla="*/ 218107 h 1367975"/>
              <a:gd name="connsiteX37" fmla="*/ 999314 w 1405127"/>
              <a:gd name="connsiteY37" fmla="*/ 218108 h 1367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1405127" h="1367975">
                <a:moveTo>
                  <a:pt x="999314" y="218108"/>
                </a:moveTo>
                <a:lnTo>
                  <a:pt x="1104243" y="127085"/>
                </a:lnTo>
                <a:lnTo>
                  <a:pt x="1192887" y="199024"/>
                </a:lnTo>
                <a:lnTo>
                  <a:pt x="1125411" y="320442"/>
                </a:lnTo>
                <a:cubicBezTo>
                  <a:pt x="1176475" y="376000"/>
                  <a:pt x="1215300" y="441038"/>
                  <a:pt x="1239516" y="511588"/>
                </a:cubicBezTo>
                <a:lnTo>
                  <a:pt x="1378420" y="510778"/>
                </a:lnTo>
                <a:lnTo>
                  <a:pt x="1398353" y="620110"/>
                </a:lnTo>
                <a:lnTo>
                  <a:pt x="1268099" y="668372"/>
                </a:lnTo>
                <a:cubicBezTo>
                  <a:pt x="1270292" y="742678"/>
                  <a:pt x="1256809" y="816636"/>
                  <a:pt x="1228471" y="885735"/>
                </a:cubicBezTo>
                <a:lnTo>
                  <a:pt x="1333570" y="976562"/>
                </a:lnTo>
                <a:lnTo>
                  <a:pt x="1275990" y="1073019"/>
                </a:lnTo>
                <a:lnTo>
                  <a:pt x="1146167" y="1023609"/>
                </a:lnTo>
                <a:cubicBezTo>
                  <a:pt x="1098463" y="1081894"/>
                  <a:pt x="1038980" y="1130167"/>
                  <a:pt x="971349" y="1165483"/>
                </a:cubicBezTo>
                <a:lnTo>
                  <a:pt x="994023" y="1302527"/>
                </a:lnTo>
                <a:lnTo>
                  <a:pt x="884840" y="1340961"/>
                </a:lnTo>
                <a:lnTo>
                  <a:pt x="816668" y="1219933"/>
                </a:lnTo>
                <a:cubicBezTo>
                  <a:pt x="759556" y="1231307"/>
                  <a:pt x="645571" y="1231307"/>
                  <a:pt x="588459" y="1219933"/>
                </a:cubicBezTo>
                <a:lnTo>
                  <a:pt x="520287" y="1340961"/>
                </a:lnTo>
                <a:lnTo>
                  <a:pt x="411104" y="1302527"/>
                </a:lnTo>
                <a:lnTo>
                  <a:pt x="433778" y="1165483"/>
                </a:lnTo>
                <a:cubicBezTo>
                  <a:pt x="366146" y="1130167"/>
                  <a:pt x="306664" y="1081894"/>
                  <a:pt x="258960" y="1023609"/>
                </a:cubicBezTo>
                <a:lnTo>
                  <a:pt x="129137" y="1073019"/>
                </a:lnTo>
                <a:lnTo>
                  <a:pt x="71557" y="976562"/>
                </a:lnTo>
                <a:lnTo>
                  <a:pt x="176656" y="885735"/>
                </a:lnTo>
                <a:cubicBezTo>
                  <a:pt x="148318" y="816636"/>
                  <a:pt x="134835" y="742678"/>
                  <a:pt x="137028" y="668372"/>
                </a:cubicBezTo>
                <a:lnTo>
                  <a:pt x="6774" y="620110"/>
                </a:lnTo>
                <a:lnTo>
                  <a:pt x="26707" y="510778"/>
                </a:lnTo>
                <a:lnTo>
                  <a:pt x="165612" y="511588"/>
                </a:lnTo>
                <a:cubicBezTo>
                  <a:pt x="189828" y="441038"/>
                  <a:pt x="228652" y="376000"/>
                  <a:pt x="279717" y="320442"/>
                </a:cubicBezTo>
                <a:lnTo>
                  <a:pt x="212240" y="199024"/>
                </a:lnTo>
                <a:lnTo>
                  <a:pt x="300884" y="127085"/>
                </a:lnTo>
                <a:lnTo>
                  <a:pt x="405813" y="218108"/>
                </a:lnTo>
                <a:cubicBezTo>
                  <a:pt x="471251" y="179118"/>
                  <a:pt x="544218" y="153432"/>
                  <a:pt x="620259" y="142619"/>
                </a:cubicBezTo>
                <a:lnTo>
                  <a:pt x="644377" y="5821"/>
                </a:lnTo>
                <a:lnTo>
                  <a:pt x="760750" y="5821"/>
                </a:lnTo>
                <a:lnTo>
                  <a:pt x="784867" y="142618"/>
                </a:lnTo>
                <a:cubicBezTo>
                  <a:pt x="860909" y="153432"/>
                  <a:pt x="933875" y="179117"/>
                  <a:pt x="999313" y="218107"/>
                </a:cubicBezTo>
                <a:lnTo>
                  <a:pt x="999314" y="218108"/>
                </a:lnTo>
                <a:close/>
              </a:path>
            </a:pathLst>
          </a:cu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306386" tIns="347112" rIns="306386" bIns="371036" spcCol="1270" anchor="ctr"/>
          <a:lstStyle/>
          <a:p>
            <a:pPr algn="ctr" defTabSz="93345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2100" b="1" dirty="0"/>
              <a:t>NIF</a:t>
            </a:r>
          </a:p>
        </p:txBody>
      </p:sp>
      <p:sp>
        <p:nvSpPr>
          <p:cNvPr id="35" name="Freeform 34"/>
          <p:cNvSpPr/>
          <p:nvPr/>
        </p:nvSpPr>
        <p:spPr bwMode="auto">
          <a:xfrm>
            <a:off x="6036817" y="2565400"/>
            <a:ext cx="1404938" cy="1368425"/>
          </a:xfrm>
          <a:custGeom>
            <a:avLst/>
            <a:gdLst>
              <a:gd name="connsiteX0" fmla="*/ 999314 w 1405127"/>
              <a:gd name="connsiteY0" fmla="*/ 218108 h 1367975"/>
              <a:gd name="connsiteX1" fmla="*/ 1104243 w 1405127"/>
              <a:gd name="connsiteY1" fmla="*/ 127085 h 1367975"/>
              <a:gd name="connsiteX2" fmla="*/ 1192887 w 1405127"/>
              <a:gd name="connsiteY2" fmla="*/ 199024 h 1367975"/>
              <a:gd name="connsiteX3" fmla="*/ 1125411 w 1405127"/>
              <a:gd name="connsiteY3" fmla="*/ 320442 h 1367975"/>
              <a:gd name="connsiteX4" fmla="*/ 1239516 w 1405127"/>
              <a:gd name="connsiteY4" fmla="*/ 511588 h 1367975"/>
              <a:gd name="connsiteX5" fmla="*/ 1378420 w 1405127"/>
              <a:gd name="connsiteY5" fmla="*/ 510778 h 1367975"/>
              <a:gd name="connsiteX6" fmla="*/ 1398353 w 1405127"/>
              <a:gd name="connsiteY6" fmla="*/ 620110 h 1367975"/>
              <a:gd name="connsiteX7" fmla="*/ 1268099 w 1405127"/>
              <a:gd name="connsiteY7" fmla="*/ 668372 h 1367975"/>
              <a:gd name="connsiteX8" fmla="*/ 1228471 w 1405127"/>
              <a:gd name="connsiteY8" fmla="*/ 885735 h 1367975"/>
              <a:gd name="connsiteX9" fmla="*/ 1333570 w 1405127"/>
              <a:gd name="connsiteY9" fmla="*/ 976562 h 1367975"/>
              <a:gd name="connsiteX10" fmla="*/ 1275990 w 1405127"/>
              <a:gd name="connsiteY10" fmla="*/ 1073019 h 1367975"/>
              <a:gd name="connsiteX11" fmla="*/ 1146167 w 1405127"/>
              <a:gd name="connsiteY11" fmla="*/ 1023609 h 1367975"/>
              <a:gd name="connsiteX12" fmla="*/ 971349 w 1405127"/>
              <a:gd name="connsiteY12" fmla="*/ 1165483 h 1367975"/>
              <a:gd name="connsiteX13" fmla="*/ 994023 w 1405127"/>
              <a:gd name="connsiteY13" fmla="*/ 1302527 h 1367975"/>
              <a:gd name="connsiteX14" fmla="*/ 884840 w 1405127"/>
              <a:gd name="connsiteY14" fmla="*/ 1340961 h 1367975"/>
              <a:gd name="connsiteX15" fmla="*/ 816668 w 1405127"/>
              <a:gd name="connsiteY15" fmla="*/ 1219933 h 1367975"/>
              <a:gd name="connsiteX16" fmla="*/ 588459 w 1405127"/>
              <a:gd name="connsiteY16" fmla="*/ 1219933 h 1367975"/>
              <a:gd name="connsiteX17" fmla="*/ 520287 w 1405127"/>
              <a:gd name="connsiteY17" fmla="*/ 1340961 h 1367975"/>
              <a:gd name="connsiteX18" fmla="*/ 411104 w 1405127"/>
              <a:gd name="connsiteY18" fmla="*/ 1302527 h 1367975"/>
              <a:gd name="connsiteX19" fmla="*/ 433778 w 1405127"/>
              <a:gd name="connsiteY19" fmla="*/ 1165483 h 1367975"/>
              <a:gd name="connsiteX20" fmla="*/ 258960 w 1405127"/>
              <a:gd name="connsiteY20" fmla="*/ 1023609 h 1367975"/>
              <a:gd name="connsiteX21" fmla="*/ 129137 w 1405127"/>
              <a:gd name="connsiteY21" fmla="*/ 1073019 h 1367975"/>
              <a:gd name="connsiteX22" fmla="*/ 71557 w 1405127"/>
              <a:gd name="connsiteY22" fmla="*/ 976562 h 1367975"/>
              <a:gd name="connsiteX23" fmla="*/ 176656 w 1405127"/>
              <a:gd name="connsiteY23" fmla="*/ 885735 h 1367975"/>
              <a:gd name="connsiteX24" fmla="*/ 137028 w 1405127"/>
              <a:gd name="connsiteY24" fmla="*/ 668372 h 1367975"/>
              <a:gd name="connsiteX25" fmla="*/ 6774 w 1405127"/>
              <a:gd name="connsiteY25" fmla="*/ 620110 h 1367975"/>
              <a:gd name="connsiteX26" fmla="*/ 26707 w 1405127"/>
              <a:gd name="connsiteY26" fmla="*/ 510778 h 1367975"/>
              <a:gd name="connsiteX27" fmla="*/ 165612 w 1405127"/>
              <a:gd name="connsiteY27" fmla="*/ 511588 h 1367975"/>
              <a:gd name="connsiteX28" fmla="*/ 279717 w 1405127"/>
              <a:gd name="connsiteY28" fmla="*/ 320442 h 1367975"/>
              <a:gd name="connsiteX29" fmla="*/ 212240 w 1405127"/>
              <a:gd name="connsiteY29" fmla="*/ 199024 h 1367975"/>
              <a:gd name="connsiteX30" fmla="*/ 300884 w 1405127"/>
              <a:gd name="connsiteY30" fmla="*/ 127085 h 1367975"/>
              <a:gd name="connsiteX31" fmla="*/ 405813 w 1405127"/>
              <a:gd name="connsiteY31" fmla="*/ 218108 h 1367975"/>
              <a:gd name="connsiteX32" fmla="*/ 620259 w 1405127"/>
              <a:gd name="connsiteY32" fmla="*/ 142619 h 1367975"/>
              <a:gd name="connsiteX33" fmla="*/ 644377 w 1405127"/>
              <a:gd name="connsiteY33" fmla="*/ 5821 h 1367975"/>
              <a:gd name="connsiteX34" fmla="*/ 760750 w 1405127"/>
              <a:gd name="connsiteY34" fmla="*/ 5821 h 1367975"/>
              <a:gd name="connsiteX35" fmla="*/ 784867 w 1405127"/>
              <a:gd name="connsiteY35" fmla="*/ 142618 h 1367975"/>
              <a:gd name="connsiteX36" fmla="*/ 999313 w 1405127"/>
              <a:gd name="connsiteY36" fmla="*/ 218107 h 1367975"/>
              <a:gd name="connsiteX37" fmla="*/ 999314 w 1405127"/>
              <a:gd name="connsiteY37" fmla="*/ 218108 h 1367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1405127" h="1367975">
                <a:moveTo>
                  <a:pt x="999314" y="218108"/>
                </a:moveTo>
                <a:lnTo>
                  <a:pt x="1104243" y="127085"/>
                </a:lnTo>
                <a:lnTo>
                  <a:pt x="1192887" y="199024"/>
                </a:lnTo>
                <a:lnTo>
                  <a:pt x="1125411" y="320442"/>
                </a:lnTo>
                <a:cubicBezTo>
                  <a:pt x="1176475" y="376000"/>
                  <a:pt x="1215300" y="441038"/>
                  <a:pt x="1239516" y="511588"/>
                </a:cubicBezTo>
                <a:lnTo>
                  <a:pt x="1378420" y="510778"/>
                </a:lnTo>
                <a:lnTo>
                  <a:pt x="1398353" y="620110"/>
                </a:lnTo>
                <a:lnTo>
                  <a:pt x="1268099" y="668372"/>
                </a:lnTo>
                <a:cubicBezTo>
                  <a:pt x="1270292" y="742678"/>
                  <a:pt x="1256809" y="816636"/>
                  <a:pt x="1228471" y="885735"/>
                </a:cubicBezTo>
                <a:lnTo>
                  <a:pt x="1333570" y="976562"/>
                </a:lnTo>
                <a:lnTo>
                  <a:pt x="1275990" y="1073019"/>
                </a:lnTo>
                <a:lnTo>
                  <a:pt x="1146167" y="1023609"/>
                </a:lnTo>
                <a:cubicBezTo>
                  <a:pt x="1098463" y="1081894"/>
                  <a:pt x="1038980" y="1130167"/>
                  <a:pt x="971349" y="1165483"/>
                </a:cubicBezTo>
                <a:lnTo>
                  <a:pt x="994023" y="1302527"/>
                </a:lnTo>
                <a:lnTo>
                  <a:pt x="884840" y="1340961"/>
                </a:lnTo>
                <a:lnTo>
                  <a:pt x="816668" y="1219933"/>
                </a:lnTo>
                <a:cubicBezTo>
                  <a:pt x="759556" y="1231307"/>
                  <a:pt x="645571" y="1231307"/>
                  <a:pt x="588459" y="1219933"/>
                </a:cubicBezTo>
                <a:lnTo>
                  <a:pt x="520287" y="1340961"/>
                </a:lnTo>
                <a:lnTo>
                  <a:pt x="411104" y="1302527"/>
                </a:lnTo>
                <a:lnTo>
                  <a:pt x="433778" y="1165483"/>
                </a:lnTo>
                <a:cubicBezTo>
                  <a:pt x="366146" y="1130167"/>
                  <a:pt x="306664" y="1081894"/>
                  <a:pt x="258960" y="1023609"/>
                </a:cubicBezTo>
                <a:lnTo>
                  <a:pt x="129137" y="1073019"/>
                </a:lnTo>
                <a:lnTo>
                  <a:pt x="71557" y="976562"/>
                </a:lnTo>
                <a:lnTo>
                  <a:pt x="176656" y="885735"/>
                </a:lnTo>
                <a:cubicBezTo>
                  <a:pt x="148318" y="816636"/>
                  <a:pt x="134835" y="742678"/>
                  <a:pt x="137028" y="668372"/>
                </a:cubicBezTo>
                <a:lnTo>
                  <a:pt x="6774" y="620110"/>
                </a:lnTo>
                <a:lnTo>
                  <a:pt x="26707" y="510778"/>
                </a:lnTo>
                <a:lnTo>
                  <a:pt x="165612" y="511588"/>
                </a:lnTo>
                <a:cubicBezTo>
                  <a:pt x="189828" y="441038"/>
                  <a:pt x="228652" y="376000"/>
                  <a:pt x="279717" y="320442"/>
                </a:cubicBezTo>
                <a:lnTo>
                  <a:pt x="212240" y="199024"/>
                </a:lnTo>
                <a:lnTo>
                  <a:pt x="300884" y="127085"/>
                </a:lnTo>
                <a:lnTo>
                  <a:pt x="405813" y="218108"/>
                </a:lnTo>
                <a:cubicBezTo>
                  <a:pt x="471251" y="179118"/>
                  <a:pt x="544218" y="153432"/>
                  <a:pt x="620259" y="142619"/>
                </a:cubicBezTo>
                <a:lnTo>
                  <a:pt x="644377" y="5821"/>
                </a:lnTo>
                <a:lnTo>
                  <a:pt x="760750" y="5821"/>
                </a:lnTo>
                <a:lnTo>
                  <a:pt x="784867" y="142618"/>
                </a:lnTo>
                <a:cubicBezTo>
                  <a:pt x="860909" y="153432"/>
                  <a:pt x="933875" y="179117"/>
                  <a:pt x="999313" y="218107"/>
                </a:cubicBezTo>
                <a:lnTo>
                  <a:pt x="999314" y="218108"/>
                </a:lnTo>
                <a:close/>
              </a:path>
            </a:pathLst>
          </a:cu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306386" tIns="347112" rIns="306386" bIns="371036" spcCol="1270" anchor="ctr"/>
          <a:lstStyle/>
          <a:p>
            <a:pPr algn="ctr" defTabSz="93345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2100" b="1" dirty="0"/>
              <a:t>CIF</a:t>
            </a:r>
          </a:p>
        </p:txBody>
      </p:sp>
      <p:sp>
        <p:nvSpPr>
          <p:cNvPr id="820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indent="0" eaLnBrk="1" hangingPunct="1"/>
            <a:r>
              <a:rPr lang="en-US" altLang="en-US" dirty="0" smtClean="0"/>
              <a:t>Integrated Strategy</a:t>
            </a:r>
          </a:p>
        </p:txBody>
      </p:sp>
      <p:sp>
        <p:nvSpPr>
          <p:cNvPr id="39" name="Freeform 38"/>
          <p:cNvSpPr/>
          <p:nvPr/>
        </p:nvSpPr>
        <p:spPr bwMode="auto">
          <a:xfrm>
            <a:off x="4957317" y="1881188"/>
            <a:ext cx="1404938" cy="1368425"/>
          </a:xfrm>
          <a:custGeom>
            <a:avLst/>
            <a:gdLst>
              <a:gd name="connsiteX0" fmla="*/ 999314 w 1405127"/>
              <a:gd name="connsiteY0" fmla="*/ 218108 h 1367975"/>
              <a:gd name="connsiteX1" fmla="*/ 1104243 w 1405127"/>
              <a:gd name="connsiteY1" fmla="*/ 127085 h 1367975"/>
              <a:gd name="connsiteX2" fmla="*/ 1192887 w 1405127"/>
              <a:gd name="connsiteY2" fmla="*/ 199024 h 1367975"/>
              <a:gd name="connsiteX3" fmla="*/ 1125411 w 1405127"/>
              <a:gd name="connsiteY3" fmla="*/ 320442 h 1367975"/>
              <a:gd name="connsiteX4" fmla="*/ 1239516 w 1405127"/>
              <a:gd name="connsiteY4" fmla="*/ 511588 h 1367975"/>
              <a:gd name="connsiteX5" fmla="*/ 1378420 w 1405127"/>
              <a:gd name="connsiteY5" fmla="*/ 510778 h 1367975"/>
              <a:gd name="connsiteX6" fmla="*/ 1398353 w 1405127"/>
              <a:gd name="connsiteY6" fmla="*/ 620110 h 1367975"/>
              <a:gd name="connsiteX7" fmla="*/ 1268099 w 1405127"/>
              <a:gd name="connsiteY7" fmla="*/ 668372 h 1367975"/>
              <a:gd name="connsiteX8" fmla="*/ 1228471 w 1405127"/>
              <a:gd name="connsiteY8" fmla="*/ 885735 h 1367975"/>
              <a:gd name="connsiteX9" fmla="*/ 1333570 w 1405127"/>
              <a:gd name="connsiteY9" fmla="*/ 976562 h 1367975"/>
              <a:gd name="connsiteX10" fmla="*/ 1275990 w 1405127"/>
              <a:gd name="connsiteY10" fmla="*/ 1073019 h 1367975"/>
              <a:gd name="connsiteX11" fmla="*/ 1146167 w 1405127"/>
              <a:gd name="connsiteY11" fmla="*/ 1023609 h 1367975"/>
              <a:gd name="connsiteX12" fmla="*/ 971349 w 1405127"/>
              <a:gd name="connsiteY12" fmla="*/ 1165483 h 1367975"/>
              <a:gd name="connsiteX13" fmla="*/ 994023 w 1405127"/>
              <a:gd name="connsiteY13" fmla="*/ 1302527 h 1367975"/>
              <a:gd name="connsiteX14" fmla="*/ 884840 w 1405127"/>
              <a:gd name="connsiteY14" fmla="*/ 1340961 h 1367975"/>
              <a:gd name="connsiteX15" fmla="*/ 816668 w 1405127"/>
              <a:gd name="connsiteY15" fmla="*/ 1219933 h 1367975"/>
              <a:gd name="connsiteX16" fmla="*/ 588459 w 1405127"/>
              <a:gd name="connsiteY16" fmla="*/ 1219933 h 1367975"/>
              <a:gd name="connsiteX17" fmla="*/ 520287 w 1405127"/>
              <a:gd name="connsiteY17" fmla="*/ 1340961 h 1367975"/>
              <a:gd name="connsiteX18" fmla="*/ 411104 w 1405127"/>
              <a:gd name="connsiteY18" fmla="*/ 1302527 h 1367975"/>
              <a:gd name="connsiteX19" fmla="*/ 433778 w 1405127"/>
              <a:gd name="connsiteY19" fmla="*/ 1165483 h 1367975"/>
              <a:gd name="connsiteX20" fmla="*/ 258960 w 1405127"/>
              <a:gd name="connsiteY20" fmla="*/ 1023609 h 1367975"/>
              <a:gd name="connsiteX21" fmla="*/ 129137 w 1405127"/>
              <a:gd name="connsiteY21" fmla="*/ 1073019 h 1367975"/>
              <a:gd name="connsiteX22" fmla="*/ 71557 w 1405127"/>
              <a:gd name="connsiteY22" fmla="*/ 976562 h 1367975"/>
              <a:gd name="connsiteX23" fmla="*/ 176656 w 1405127"/>
              <a:gd name="connsiteY23" fmla="*/ 885735 h 1367975"/>
              <a:gd name="connsiteX24" fmla="*/ 137028 w 1405127"/>
              <a:gd name="connsiteY24" fmla="*/ 668372 h 1367975"/>
              <a:gd name="connsiteX25" fmla="*/ 6774 w 1405127"/>
              <a:gd name="connsiteY25" fmla="*/ 620110 h 1367975"/>
              <a:gd name="connsiteX26" fmla="*/ 26707 w 1405127"/>
              <a:gd name="connsiteY26" fmla="*/ 510778 h 1367975"/>
              <a:gd name="connsiteX27" fmla="*/ 165612 w 1405127"/>
              <a:gd name="connsiteY27" fmla="*/ 511588 h 1367975"/>
              <a:gd name="connsiteX28" fmla="*/ 279717 w 1405127"/>
              <a:gd name="connsiteY28" fmla="*/ 320442 h 1367975"/>
              <a:gd name="connsiteX29" fmla="*/ 212240 w 1405127"/>
              <a:gd name="connsiteY29" fmla="*/ 199024 h 1367975"/>
              <a:gd name="connsiteX30" fmla="*/ 300884 w 1405127"/>
              <a:gd name="connsiteY30" fmla="*/ 127085 h 1367975"/>
              <a:gd name="connsiteX31" fmla="*/ 405813 w 1405127"/>
              <a:gd name="connsiteY31" fmla="*/ 218108 h 1367975"/>
              <a:gd name="connsiteX32" fmla="*/ 620259 w 1405127"/>
              <a:gd name="connsiteY32" fmla="*/ 142619 h 1367975"/>
              <a:gd name="connsiteX33" fmla="*/ 644377 w 1405127"/>
              <a:gd name="connsiteY33" fmla="*/ 5821 h 1367975"/>
              <a:gd name="connsiteX34" fmla="*/ 760750 w 1405127"/>
              <a:gd name="connsiteY34" fmla="*/ 5821 h 1367975"/>
              <a:gd name="connsiteX35" fmla="*/ 784867 w 1405127"/>
              <a:gd name="connsiteY35" fmla="*/ 142618 h 1367975"/>
              <a:gd name="connsiteX36" fmla="*/ 999313 w 1405127"/>
              <a:gd name="connsiteY36" fmla="*/ 218107 h 1367975"/>
              <a:gd name="connsiteX37" fmla="*/ 999314 w 1405127"/>
              <a:gd name="connsiteY37" fmla="*/ 218108 h 1367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1405127" h="1367975">
                <a:moveTo>
                  <a:pt x="999314" y="218108"/>
                </a:moveTo>
                <a:lnTo>
                  <a:pt x="1104243" y="127085"/>
                </a:lnTo>
                <a:lnTo>
                  <a:pt x="1192887" y="199024"/>
                </a:lnTo>
                <a:lnTo>
                  <a:pt x="1125411" y="320442"/>
                </a:lnTo>
                <a:cubicBezTo>
                  <a:pt x="1176475" y="376000"/>
                  <a:pt x="1215300" y="441038"/>
                  <a:pt x="1239516" y="511588"/>
                </a:cubicBezTo>
                <a:lnTo>
                  <a:pt x="1378420" y="510778"/>
                </a:lnTo>
                <a:lnTo>
                  <a:pt x="1398353" y="620110"/>
                </a:lnTo>
                <a:lnTo>
                  <a:pt x="1268099" y="668372"/>
                </a:lnTo>
                <a:cubicBezTo>
                  <a:pt x="1270292" y="742678"/>
                  <a:pt x="1256809" y="816636"/>
                  <a:pt x="1228471" y="885735"/>
                </a:cubicBezTo>
                <a:lnTo>
                  <a:pt x="1333570" y="976562"/>
                </a:lnTo>
                <a:lnTo>
                  <a:pt x="1275990" y="1073019"/>
                </a:lnTo>
                <a:lnTo>
                  <a:pt x="1146167" y="1023609"/>
                </a:lnTo>
                <a:cubicBezTo>
                  <a:pt x="1098463" y="1081894"/>
                  <a:pt x="1038980" y="1130167"/>
                  <a:pt x="971349" y="1165483"/>
                </a:cubicBezTo>
                <a:lnTo>
                  <a:pt x="994023" y="1302527"/>
                </a:lnTo>
                <a:lnTo>
                  <a:pt x="884840" y="1340961"/>
                </a:lnTo>
                <a:lnTo>
                  <a:pt x="816668" y="1219933"/>
                </a:lnTo>
                <a:cubicBezTo>
                  <a:pt x="759556" y="1231307"/>
                  <a:pt x="645571" y="1231307"/>
                  <a:pt x="588459" y="1219933"/>
                </a:cubicBezTo>
                <a:lnTo>
                  <a:pt x="520287" y="1340961"/>
                </a:lnTo>
                <a:lnTo>
                  <a:pt x="411104" y="1302527"/>
                </a:lnTo>
                <a:lnTo>
                  <a:pt x="433778" y="1165483"/>
                </a:lnTo>
                <a:cubicBezTo>
                  <a:pt x="366146" y="1130167"/>
                  <a:pt x="306664" y="1081894"/>
                  <a:pt x="258960" y="1023609"/>
                </a:cubicBezTo>
                <a:lnTo>
                  <a:pt x="129137" y="1073019"/>
                </a:lnTo>
                <a:lnTo>
                  <a:pt x="71557" y="976562"/>
                </a:lnTo>
                <a:lnTo>
                  <a:pt x="176656" y="885735"/>
                </a:lnTo>
                <a:cubicBezTo>
                  <a:pt x="148318" y="816636"/>
                  <a:pt x="134835" y="742678"/>
                  <a:pt x="137028" y="668372"/>
                </a:cubicBezTo>
                <a:lnTo>
                  <a:pt x="6774" y="620110"/>
                </a:lnTo>
                <a:lnTo>
                  <a:pt x="26707" y="510778"/>
                </a:lnTo>
                <a:lnTo>
                  <a:pt x="165612" y="511588"/>
                </a:lnTo>
                <a:cubicBezTo>
                  <a:pt x="189828" y="441038"/>
                  <a:pt x="228652" y="376000"/>
                  <a:pt x="279717" y="320442"/>
                </a:cubicBezTo>
                <a:lnTo>
                  <a:pt x="212240" y="199024"/>
                </a:lnTo>
                <a:lnTo>
                  <a:pt x="300884" y="127085"/>
                </a:lnTo>
                <a:lnTo>
                  <a:pt x="405813" y="218108"/>
                </a:lnTo>
                <a:cubicBezTo>
                  <a:pt x="471251" y="179118"/>
                  <a:pt x="544218" y="153432"/>
                  <a:pt x="620259" y="142619"/>
                </a:cubicBezTo>
                <a:lnTo>
                  <a:pt x="644377" y="5821"/>
                </a:lnTo>
                <a:lnTo>
                  <a:pt x="760750" y="5821"/>
                </a:lnTo>
                <a:lnTo>
                  <a:pt x="784867" y="142618"/>
                </a:lnTo>
                <a:cubicBezTo>
                  <a:pt x="860909" y="153432"/>
                  <a:pt x="933875" y="179117"/>
                  <a:pt x="999313" y="218107"/>
                </a:cubicBezTo>
                <a:lnTo>
                  <a:pt x="999314" y="218108"/>
                </a:lnTo>
                <a:close/>
              </a:path>
            </a:pathLst>
          </a:cu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2">
              <a:hueOff val="0"/>
              <a:satOff val="0"/>
              <a:lumOff val="0"/>
              <a:alphaOff val="0"/>
            </a:schemeClr>
          </a:fillRef>
          <a:effectRef idx="0">
            <a:schemeClr val="accent2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lIns="306386" tIns="347112" rIns="306386" bIns="371036" spcCol="1270" anchor="ctr"/>
          <a:lstStyle/>
          <a:p>
            <a:pPr algn="ctr" defTabSz="933450">
              <a:lnSpc>
                <a:spcPct val="90000"/>
              </a:lnSpc>
              <a:spcAft>
                <a:spcPct val="35000"/>
              </a:spcAft>
              <a:defRPr/>
            </a:pPr>
            <a:r>
              <a:rPr lang="en-GB" sz="2100" b="1" dirty="0"/>
              <a:t>AIF</a:t>
            </a:r>
          </a:p>
        </p:txBody>
      </p:sp>
    </p:spTree>
    <p:extLst>
      <p:ext uri="{BB962C8B-B14F-4D97-AF65-F5344CB8AC3E}">
        <p14:creationId xmlns:p14="http://schemas.microsoft.com/office/powerpoint/2010/main" xmlns="" val="1810819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5400000">
                                      <p:cBhvr>
                                        <p:cTn id="6" dur="5000" fill="hold"/>
                                        <p:tgtEl>
                                          <p:spTgt spid="42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" presetID="10" presetClass="exit" presetSubtype="0" fill="hold" grpId="0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" dur="5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7"/>
                                            </p:cond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10" presetID="8" presetClass="emph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-5400000">
                                      <p:cBhvr>
                                        <p:cTn id="11" dur="5000" fill="hold"/>
                                        <p:tgtEl>
                                          <p:spTgt spid="36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2" presetID="10" presetClass="exit" presetSubtype="0" fill="hold" grpId="0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" dur="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12"/>
                                            </p:cond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15" presetID="8" presetClass="emph" presetSubtype="0" accel="506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5400000">
                                      <p:cBhvr>
                                        <p:cTn id="16" dur="5000" fill="hold"/>
                                        <p:tgtEl>
                                          <p:spTgt spid="37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15"/>
                                            </p:cond>
                                          </p:stCondLst>
                                        </p:cTn>
                                        <p:tgtEl>
                                          <p:spTgt spid="37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17" presetID="10" presetClass="exit" presetSubtype="0" fill="hold" grpId="0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" dur="500"/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17"/>
                                            </p:cond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20" presetID="8" presetClass="emph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-5400000">
                                      <p:cBhvr>
                                        <p:cTn id="21" dur="5000" fill="hold"/>
                                        <p:tgtEl>
                                          <p:spTgt spid="38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2" presetID="10" presetClass="exit" presetSubtype="0" fill="hold" grpId="0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3" dur="500"/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22"/>
                                            </p:cond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25" presetID="8" presetClass="emph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5400000">
                                      <p:cBhvr>
                                        <p:cTn id="26" dur="5000" fill="hold"/>
                                        <p:tgtEl>
                                          <p:spTgt spid="39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25"/>
                                            </p:cond>
                                          </p:stCondLst>
                                        </p:cTn>
                                        <p:tgtEl>
                                          <p:spTgt spid="39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27" presetID="10" presetClass="exit" presetSubtype="0" fill="hold" grpId="0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8" dur="500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27"/>
                                            </p:cond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30" presetID="8" presetClass="emph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-5400000">
                                      <p:cBhvr>
                                        <p:cTn id="31" dur="5000" fill="hold"/>
                                        <p:tgtEl>
                                          <p:spTgt spid="35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2" presetID="10" presetClass="exit" presetSubtype="0" fill="hold" grpId="0" nodeType="withEffect">
                                  <p:stCondLst>
                                    <p:cond delay="50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" dur="500"/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sameClick" afterEffect="1">
                                          <p:stCondLst>
                                            <p:cond evt="end" delay="0">
                                              <p:tn val="32"/>
                                            </p:cond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35" presetID="8" presetClass="emph" presetSubtype="0" accel="100000" fill="remove" grpId="0" nodeType="withEffect">
                                  <p:stCondLst>
                                    <p:cond delay="100"/>
                                  </p:stCondLst>
                                  <p:childTnLst>
                                    <p:animRot by="5400000">
                                      <p:cBhvr>
                                        <p:cTn id="36" dur="5000" fill="hold"/>
                                        <p:tgtEl>
                                          <p:spTgt spid="44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 nodeType="afterGroup">
                            <p:stCondLst>
                              <p:cond delay="5500"/>
                            </p:stCondLst>
                            <p:childTnLst>
                              <p:par>
                                <p:cTn id="38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9" dur="1500"/>
                                        <p:tgtEl>
                                          <p:spTgt spid="36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6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2" dur="1500"/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" presetID="10" presetClass="exit" presetSubtype="0" fill="hold" grpId="1" nodeType="withEffect">
                                  <p:stCondLst>
                                    <p:cond delay="1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5" dur="14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1399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8" dur="1000"/>
                                        <p:tgtEl>
                                          <p:spTgt spid="42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2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1" dur="1500"/>
                                        <p:tgtEl>
                                          <p:spTgt spid="37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7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4" dur="1500"/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7" dur="1500"/>
                                        <p:tgtEl>
                                          <p:spTgt spid="38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8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0" dur="1500"/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3" dur="1500"/>
                                        <p:tgtEl>
                                          <p:spTgt spid="39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9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6" dur="1500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1500"/>
                                        <p:tgtEl>
                                          <p:spTgt spid="35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5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2" dur="1500"/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8" presetClass="emph" presetSubtype="0" accel="37879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77" dur="13200" fill="hold"/>
                                        <p:tgtEl>
                                          <p:spTgt spid="44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8" presetID="1" presetClass="entr" presetSubtype="0" fill="hold" grpId="1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" presetID="1" presetClass="entr" presetSubtype="0" fill="hold" grpId="1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2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83" dur="13000" fill="hold"/>
                                        <p:tgtEl>
                                          <p:spTgt spid="13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84" presetID="1" presetClass="entr" presetSubtype="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6" presetID="1" presetClass="entr" presetSubtype="0" fill="hold" grpId="1" nodeType="withEffect">
                                  <p:stCondLst>
                                    <p:cond delay="320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8" presetID="1" presetClass="entr" presetSubtype="0" fill="hold" grpId="1" nodeType="withEffect">
                                  <p:stCondLst>
                                    <p:cond delay="320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0" presetID="8" presetClass="emph" presetSubtype="0" fill="hold" grpId="0" nodeType="withEffect">
                                  <p:stCondLst>
                                    <p:cond delay="3200"/>
                                  </p:stCondLst>
                                  <p:childTnLst>
                                    <p:animRot by="21600000">
                                      <p:cBhvr>
                                        <p:cTn id="91" dur="9800" fill="hold"/>
                                        <p:tgtEl>
                                          <p:spTgt spid="15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92" presetID="1" presetClass="entr" presetSubtype="0" fill="hold" grpId="0" nodeType="withEffect">
                                  <p:stCondLst>
                                    <p:cond delay="32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" presetClass="entr" presetSubtype="0" fill="hold" grpId="1" nodeType="withEffect">
                                  <p:stCondLst>
                                    <p:cond delay="450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6" presetID="1" presetClass="entr" presetSubtype="0" fill="hold" grpId="1" nodeType="withEffect">
                                  <p:stCondLst>
                                    <p:cond delay="450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8" presetID="8" presetClass="emph" presetSubtype="0" fill="hold" grpId="0" nodeType="withEffect">
                                  <p:stCondLst>
                                    <p:cond delay="4500"/>
                                  </p:stCondLst>
                                  <p:childTnLst>
                                    <p:animRot by="21600000">
                                      <p:cBhvr>
                                        <p:cTn id="99" dur="8500" fill="hold"/>
                                        <p:tgtEl>
                                          <p:spTgt spid="11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00" presetID="1" presetClass="entr" presetSubtype="0" fill="hold" grpId="0" nodeType="withEffect">
                                  <p:stCondLst>
                                    <p:cond delay="450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2" presetID="1" presetClass="entr" presetSubtype="0" fill="hold" grpId="1" nodeType="withEffect">
                                  <p:stCondLst>
                                    <p:cond delay="600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" presetClass="entr" presetSubtype="0" fill="hold" grpId="1" nodeType="withEffect">
                                  <p:stCondLst>
                                    <p:cond delay="600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6" presetID="8" presetClass="emph" presetSubtype="0" fill="hold" grpId="0" nodeType="withEffect">
                                  <p:stCondLst>
                                    <p:cond delay="6000"/>
                                  </p:stCondLst>
                                  <p:childTnLst>
                                    <p:animRot by="-21600000">
                                      <p:cBhvr>
                                        <p:cTn id="107" dur="7000" fill="hold"/>
                                        <p:tgtEl>
                                          <p:spTgt spid="12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08" presetID="1" presetClass="entr" presetSubtype="0" fill="hold" grpId="0" nodeType="withEffect">
                                  <p:stCondLst>
                                    <p:cond delay="600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0" presetID="6" presetClass="entr" presetSubtype="32" fill="hold" grpId="1" nodeType="withEffect">
                                  <p:stCondLst>
                                    <p:cond delay="690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112" dur="1700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3" presetID="1" presetClass="entr" presetSubtype="0" fill="hold" grpId="1" nodeType="withEffect">
                                  <p:stCondLst>
                                    <p:cond delay="690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5" presetID="8" presetClass="emph" presetSubtype="0" fill="hold" grpId="0" nodeType="withEffect">
                                  <p:stCondLst>
                                    <p:cond delay="6900"/>
                                  </p:stCondLst>
                                  <p:childTnLst>
                                    <p:animRot by="10800000">
                                      <p:cBhvr>
                                        <p:cTn id="116" dur="6100" fill="hold"/>
                                        <p:tgtEl>
                                          <p:spTgt spid="10">
                                            <p:bg/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17" presetID="1" presetClass="entr" presetSubtype="0" fill="hold" grpId="0" nodeType="withEffect">
                                  <p:stCondLst>
                                    <p:cond delay="690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" grpId="0" build="p" animBg="1"/>
      <p:bldP spid="44" grpId="1" build="p" animBg="1"/>
      <p:bldP spid="10" grpId="0" build="p" animBg="1"/>
      <p:bldP spid="10" grpId="1" build="p" animBg="1"/>
      <p:bldP spid="11" grpId="0" uiExpand="1" build="p" animBg="1"/>
      <p:bldP spid="11" grpId="1" uiExpand="1" build="allAtOnce" animBg="1"/>
      <p:bldP spid="12" grpId="0" build="p" animBg="1"/>
      <p:bldP spid="12" grpId="1" build="allAtOnce" animBg="1"/>
      <p:bldP spid="13" grpId="0" build="p" animBg="1"/>
      <p:bldP spid="13" grpId="1" build="allAtOnce" animBg="1"/>
      <p:bldP spid="15" grpId="0" build="p" animBg="1"/>
      <p:bldP spid="15" grpId="1" build="allAtOnce" animBg="1"/>
      <p:bldP spid="42" grpId="0" build="p" animBg="1"/>
      <p:bldP spid="42" grpId="1" build="allAtOnce" animBg="1"/>
      <p:bldP spid="36" grpId="0" build="p" animBg="1"/>
      <p:bldP spid="36" grpId="1" build="allAtOnce" animBg="1"/>
      <p:bldP spid="37" grpId="0" build="p" animBg="1"/>
      <p:bldP spid="37" grpId="1" build="allAtOnce" animBg="1"/>
      <p:bldP spid="38" grpId="0" build="p" animBg="1"/>
      <p:bldP spid="38" grpId="1" build="allAtOnce" animBg="1"/>
      <p:bldP spid="35" grpId="0" build="p" animBg="1"/>
      <p:bldP spid="35" grpId="1" build="allAtOnce" animBg="1"/>
      <p:bldP spid="39" grpId="0" build="p" animBg="1"/>
      <p:bldP spid="39" grpId="1" build="allAtOnce" animBg="1"/>
    </p:bldLst>
  </p:timing>
</p:sld>
</file>

<file path=ppt/theme/theme1.xml><?xml version="1.0" encoding="utf-8"?>
<a:theme xmlns:a="http://schemas.openxmlformats.org/drawingml/2006/main" name="Blank">
  <a:themeElements>
    <a:clrScheme name="Slide_Mast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 xmlns="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xmlns="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altLang="en-US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>
          <a:noFill/>
        </a:ln>
        <a:effectLst/>
        <a:extLst>
          <a:ext uri="{909E8E84-426E-40DD-AFC4-6F175D3DCCD1}">
            <a14:hiddenFill xmlns:a14="http://schemas.microsoft.com/office/drawing/2010/main" xmlns="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xmlns="" w="952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14:hiddenLine>
          </a:ex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altLang="en-US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1551</TotalTime>
  <Words>169</Words>
  <Application>Microsoft Office PowerPoint</Application>
  <PresentationFormat>On-screen Show (4:3)</PresentationFormat>
  <Paragraphs>59</Paragraphs>
  <Slides>8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Blank</vt:lpstr>
      <vt:lpstr>    Energy Facility as part of the overall Energy Development Cooperation Programmes  </vt:lpstr>
      <vt:lpstr>Slide 2</vt:lpstr>
      <vt:lpstr>Last Rural Electrification Call for Proposals</vt:lpstr>
      <vt:lpstr>Blending Instruments</vt:lpstr>
      <vt:lpstr>Leverage in SE4All blending</vt:lpstr>
      <vt:lpstr>Tough Business Environment  TAF reply: Technical Assistance Facility</vt:lpstr>
      <vt:lpstr>Geographic support</vt:lpstr>
      <vt:lpstr>Integrated Strategy</vt:lpstr>
    </vt:vector>
  </TitlesOfParts>
  <Company>European Commission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NIEDERMAYR Katharina (DEVCO-EXT)</dc:creator>
  <cp:lastModifiedBy>ndiaye</cp:lastModifiedBy>
  <cp:revision>137</cp:revision>
  <cp:lastPrinted>2014-01-23T18:23:50Z</cp:lastPrinted>
  <dcterms:created xsi:type="dcterms:W3CDTF">2013-11-08T15:08:48Z</dcterms:created>
  <dcterms:modified xsi:type="dcterms:W3CDTF">2014-05-07T08:02:29Z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  <property fmtid="{D5CDD505-2E9C-101B-9397-08002B2CF9AE}" pid="3" name="_AdHocReviewCycleID">
    <vt:i4>724296590</vt:i4>
  </property>
  <property fmtid="{D5CDD505-2E9C-101B-9397-08002B2CF9AE}" pid="4" name="_EmailSubject">
    <vt:lpwstr>EWEA 2014 Free pass to teh EWEA 2014</vt:lpwstr>
  </property>
  <property fmtid="{D5CDD505-2E9C-101B-9397-08002B2CF9AE}" pid="5" name="_AuthorEmail">
    <vt:lpwstr>Georgios.Pantoulis@ec.europa.eu</vt:lpwstr>
  </property>
  <property fmtid="{D5CDD505-2E9C-101B-9397-08002B2CF9AE}" pid="6" name="_AuthorEmailDisplayName">
    <vt:lpwstr>PANTOULIS Georgios (DEVCO)</vt:lpwstr>
  </property>
</Properties>
</file>

<file path=docProps/thumbnail.jpeg>
</file>